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876" r:id="rId4"/>
    <p:sldId id="852" r:id="rId5"/>
    <p:sldId id="918" r:id="rId6"/>
    <p:sldId id="911" r:id="rId7"/>
    <p:sldId id="877" r:id="rId8"/>
    <p:sldId id="910" r:id="rId9"/>
    <p:sldId id="913" r:id="rId10"/>
    <p:sldId id="912" r:id="rId11"/>
    <p:sldId id="914" r:id="rId12"/>
    <p:sldId id="915" r:id="rId13"/>
    <p:sldId id="916" r:id="rId14"/>
    <p:sldId id="917" r:id="rId15"/>
    <p:sldId id="894" r:id="rId16"/>
    <p:sldId id="919" r:id="rId17"/>
    <p:sldId id="920" r:id="rId18"/>
    <p:sldId id="90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1"/>
    <p:restoredTop sz="94930"/>
  </p:normalViewPr>
  <p:slideViewPr>
    <p:cSldViewPr snapToGrid="0" snapToObjects="1">
      <p:cViewPr varScale="1">
        <p:scale>
          <a:sx n="113" d="100"/>
          <a:sy n="113"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3256F-CE91-5446-958D-16F99AEB112F}" type="datetimeFigureOut">
              <a:rPr kumimoji="1" lang="zh-CN" altLang="en-US" smtClean="0"/>
              <a:t>2024/12/6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2E787-A266-FB40-BA83-95C47502EA0F}" type="slidenum">
              <a:rPr kumimoji="1" lang="zh-CN" altLang="en-US" smtClean="0"/>
              <a:t>‹#›</a:t>
            </a:fld>
            <a:endParaRPr kumimoji="1" lang="zh-CN" altLang="en-US"/>
          </a:p>
        </p:txBody>
      </p:sp>
    </p:spTree>
    <p:extLst>
      <p:ext uri="{BB962C8B-B14F-4D97-AF65-F5344CB8AC3E}">
        <p14:creationId xmlns:p14="http://schemas.microsoft.com/office/powerpoint/2010/main" val="1077462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EC816-E9CE-6E4D-B23B-F3B616E0C0D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E5A943E-5EE9-BB4A-9D11-448896847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19BC098-6359-0D49-AEC9-DE1421A3AF91}"/>
              </a:ext>
            </a:extLst>
          </p:cNvPr>
          <p:cNvSpPr>
            <a:spLocks noGrp="1"/>
          </p:cNvSpPr>
          <p:nvPr>
            <p:ph type="dt" sz="half" idx="10"/>
          </p:nvPr>
        </p:nvSpPr>
        <p:spPr/>
        <p:txBody>
          <a:bodyPr/>
          <a:lstStyle/>
          <a:p>
            <a:fld id="{313E9253-8F21-0A46-99BB-16C9E1E5E2AB}" type="datetimeFigureOut">
              <a:rPr kumimoji="1" lang="zh-CN" altLang="en-US" smtClean="0"/>
              <a:t>2024/12/6</a:t>
            </a:fld>
            <a:endParaRPr kumimoji="1" lang="zh-CN" altLang="en-US"/>
          </a:p>
        </p:txBody>
      </p:sp>
      <p:sp>
        <p:nvSpPr>
          <p:cNvPr id="5" name="页脚占位符 4">
            <a:extLst>
              <a:ext uri="{FF2B5EF4-FFF2-40B4-BE49-F238E27FC236}">
                <a16:creationId xmlns:a16="http://schemas.microsoft.com/office/drawing/2014/main" id="{07B72017-EE8F-6144-91B3-56B89D78E91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989C8E-B9AC-3842-9D40-E8819BD8C7E1}"/>
              </a:ext>
            </a:extLst>
          </p:cNvPr>
          <p:cNvSpPr>
            <a:spLocks noGrp="1"/>
          </p:cNvSpPr>
          <p:nvPr>
            <p:ph type="sldNum" sz="quarter" idx="12"/>
          </p:nvPr>
        </p:nvSpPr>
        <p:spPr/>
        <p:txBody>
          <a:body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66076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15E4C-6DA0-9C4C-A1BB-5A86024D105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BFBA1F-D21B-7844-84C6-7469E01326B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2B5FC61-FA00-B14A-B354-0ACA9D2708C4}"/>
              </a:ext>
            </a:extLst>
          </p:cNvPr>
          <p:cNvSpPr>
            <a:spLocks noGrp="1"/>
          </p:cNvSpPr>
          <p:nvPr>
            <p:ph type="dt" sz="half" idx="10"/>
          </p:nvPr>
        </p:nvSpPr>
        <p:spPr/>
        <p:txBody>
          <a:bodyPr/>
          <a:lstStyle/>
          <a:p>
            <a:fld id="{313E9253-8F21-0A46-99BB-16C9E1E5E2AB}" type="datetimeFigureOut">
              <a:rPr kumimoji="1" lang="zh-CN" altLang="en-US" smtClean="0"/>
              <a:t>2024/12/6</a:t>
            </a:fld>
            <a:endParaRPr kumimoji="1" lang="zh-CN" altLang="en-US"/>
          </a:p>
        </p:txBody>
      </p:sp>
      <p:sp>
        <p:nvSpPr>
          <p:cNvPr id="5" name="页脚占位符 4">
            <a:extLst>
              <a:ext uri="{FF2B5EF4-FFF2-40B4-BE49-F238E27FC236}">
                <a16:creationId xmlns:a16="http://schemas.microsoft.com/office/drawing/2014/main" id="{D39798D0-BF76-B84E-AF39-6AA4805068F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A9974E1-B3B0-554D-A9D1-43F94EFBC2F7}"/>
              </a:ext>
            </a:extLst>
          </p:cNvPr>
          <p:cNvSpPr>
            <a:spLocks noGrp="1"/>
          </p:cNvSpPr>
          <p:nvPr>
            <p:ph type="sldNum" sz="quarter" idx="12"/>
          </p:nvPr>
        </p:nvSpPr>
        <p:spPr/>
        <p:txBody>
          <a:body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950394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5121E69-9354-774D-8D87-BDCB271E7EAB}"/>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7127FDB-9F2D-1A40-AD4D-62115F515344}"/>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D2CC615-99AF-E944-8846-FDE6F67E5F40}"/>
              </a:ext>
            </a:extLst>
          </p:cNvPr>
          <p:cNvSpPr>
            <a:spLocks noGrp="1"/>
          </p:cNvSpPr>
          <p:nvPr>
            <p:ph type="dt" sz="half" idx="10"/>
          </p:nvPr>
        </p:nvSpPr>
        <p:spPr/>
        <p:txBody>
          <a:bodyPr/>
          <a:lstStyle/>
          <a:p>
            <a:fld id="{313E9253-8F21-0A46-99BB-16C9E1E5E2AB}" type="datetimeFigureOut">
              <a:rPr kumimoji="1" lang="zh-CN" altLang="en-US" smtClean="0"/>
              <a:t>2024/12/6</a:t>
            </a:fld>
            <a:endParaRPr kumimoji="1" lang="zh-CN" altLang="en-US"/>
          </a:p>
        </p:txBody>
      </p:sp>
      <p:sp>
        <p:nvSpPr>
          <p:cNvPr id="5" name="页脚占位符 4">
            <a:extLst>
              <a:ext uri="{FF2B5EF4-FFF2-40B4-BE49-F238E27FC236}">
                <a16:creationId xmlns:a16="http://schemas.microsoft.com/office/drawing/2014/main" id="{921CF806-DCCE-6745-8F65-9CD3C86166B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1D42B8-96E4-9C45-AD40-E17E6E6C4A74}"/>
              </a:ext>
            </a:extLst>
          </p:cNvPr>
          <p:cNvSpPr>
            <a:spLocks noGrp="1"/>
          </p:cNvSpPr>
          <p:nvPr>
            <p:ph type="sldNum" sz="quarter" idx="12"/>
          </p:nvPr>
        </p:nvSpPr>
        <p:spPr/>
        <p:txBody>
          <a:body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2439124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18A2B-157D-C24E-B019-A56EC745AE2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DAB5973-44C9-DC46-AC57-899BE152FE3D}"/>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DA2E442-FF52-A34E-BEB1-A6418A967972}"/>
              </a:ext>
            </a:extLst>
          </p:cNvPr>
          <p:cNvSpPr>
            <a:spLocks noGrp="1"/>
          </p:cNvSpPr>
          <p:nvPr>
            <p:ph type="dt" sz="half" idx="10"/>
          </p:nvPr>
        </p:nvSpPr>
        <p:spPr/>
        <p:txBody>
          <a:bodyPr/>
          <a:lstStyle/>
          <a:p>
            <a:fld id="{313E9253-8F21-0A46-99BB-16C9E1E5E2AB}" type="datetimeFigureOut">
              <a:rPr kumimoji="1" lang="zh-CN" altLang="en-US" smtClean="0"/>
              <a:t>2024/12/6</a:t>
            </a:fld>
            <a:endParaRPr kumimoji="1" lang="zh-CN" altLang="en-US"/>
          </a:p>
        </p:txBody>
      </p:sp>
      <p:sp>
        <p:nvSpPr>
          <p:cNvPr id="5" name="页脚占位符 4">
            <a:extLst>
              <a:ext uri="{FF2B5EF4-FFF2-40B4-BE49-F238E27FC236}">
                <a16:creationId xmlns:a16="http://schemas.microsoft.com/office/drawing/2014/main" id="{A73FADE8-B1FF-FF43-B5AF-8E0D9A207D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C7E58F0-875B-D547-8F2C-4AD6C8868F8E}"/>
              </a:ext>
            </a:extLst>
          </p:cNvPr>
          <p:cNvSpPr>
            <a:spLocks noGrp="1"/>
          </p:cNvSpPr>
          <p:nvPr>
            <p:ph type="sldNum" sz="quarter" idx="12"/>
          </p:nvPr>
        </p:nvSpPr>
        <p:spPr/>
        <p:txBody>
          <a:body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2758465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AE9D1-74B0-4F49-B732-CCBE432B627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87E674B-77B8-DD4B-9CB6-494C29980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BF1553D4-7988-1E41-B551-DE87D4376D5A}"/>
              </a:ext>
            </a:extLst>
          </p:cNvPr>
          <p:cNvSpPr>
            <a:spLocks noGrp="1"/>
          </p:cNvSpPr>
          <p:nvPr>
            <p:ph type="dt" sz="half" idx="10"/>
          </p:nvPr>
        </p:nvSpPr>
        <p:spPr/>
        <p:txBody>
          <a:bodyPr/>
          <a:lstStyle/>
          <a:p>
            <a:fld id="{313E9253-8F21-0A46-99BB-16C9E1E5E2AB}" type="datetimeFigureOut">
              <a:rPr kumimoji="1" lang="zh-CN" altLang="en-US" smtClean="0"/>
              <a:t>2024/12/6</a:t>
            </a:fld>
            <a:endParaRPr kumimoji="1" lang="zh-CN" altLang="en-US"/>
          </a:p>
        </p:txBody>
      </p:sp>
      <p:sp>
        <p:nvSpPr>
          <p:cNvPr id="5" name="页脚占位符 4">
            <a:extLst>
              <a:ext uri="{FF2B5EF4-FFF2-40B4-BE49-F238E27FC236}">
                <a16:creationId xmlns:a16="http://schemas.microsoft.com/office/drawing/2014/main" id="{E548E13E-EAA6-4448-B004-481B7378E43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6FD9278-A861-1B47-AB53-0027DB888A41}"/>
              </a:ext>
            </a:extLst>
          </p:cNvPr>
          <p:cNvSpPr>
            <a:spLocks noGrp="1"/>
          </p:cNvSpPr>
          <p:nvPr>
            <p:ph type="sldNum" sz="quarter" idx="12"/>
          </p:nvPr>
        </p:nvSpPr>
        <p:spPr/>
        <p:txBody>
          <a:body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907021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B00A2-A870-5845-A034-BDDC84991E3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B07642D-ED4F-F846-8ABD-5C5BD7FF064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3DC8F21-BC32-A543-86E9-E3407FA71FC7}"/>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C4117E04-6AEE-644B-8CC3-1D53C8F73EB0}"/>
              </a:ext>
            </a:extLst>
          </p:cNvPr>
          <p:cNvSpPr>
            <a:spLocks noGrp="1"/>
          </p:cNvSpPr>
          <p:nvPr>
            <p:ph type="dt" sz="half" idx="10"/>
          </p:nvPr>
        </p:nvSpPr>
        <p:spPr/>
        <p:txBody>
          <a:bodyPr/>
          <a:lstStyle/>
          <a:p>
            <a:fld id="{313E9253-8F21-0A46-99BB-16C9E1E5E2AB}" type="datetimeFigureOut">
              <a:rPr kumimoji="1" lang="zh-CN" altLang="en-US" smtClean="0"/>
              <a:t>2024/12/6</a:t>
            </a:fld>
            <a:endParaRPr kumimoji="1" lang="zh-CN" altLang="en-US"/>
          </a:p>
        </p:txBody>
      </p:sp>
      <p:sp>
        <p:nvSpPr>
          <p:cNvPr id="6" name="页脚占位符 5">
            <a:extLst>
              <a:ext uri="{FF2B5EF4-FFF2-40B4-BE49-F238E27FC236}">
                <a16:creationId xmlns:a16="http://schemas.microsoft.com/office/drawing/2014/main" id="{A9B083E3-C9FD-6C40-A4FD-0FDF2BACC7D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DA9C45B-9619-1E42-BF78-850C77D77C06}"/>
              </a:ext>
            </a:extLst>
          </p:cNvPr>
          <p:cNvSpPr>
            <a:spLocks noGrp="1"/>
          </p:cNvSpPr>
          <p:nvPr>
            <p:ph type="sldNum" sz="quarter" idx="12"/>
          </p:nvPr>
        </p:nvSpPr>
        <p:spPr/>
        <p:txBody>
          <a:body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2836909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66229-A8B7-804C-B9CC-5B563224CD5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95551C4-1E30-7744-B454-FCCF60E019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E7BB1C1-7F01-2F46-8E63-60EDF6C97A2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20A43E79-8687-B347-A285-633BC7967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78FD880-EE3F-C24A-938D-E4D582DB4769}"/>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16EF828E-9589-304C-B799-8B07175185F8}"/>
              </a:ext>
            </a:extLst>
          </p:cNvPr>
          <p:cNvSpPr>
            <a:spLocks noGrp="1"/>
          </p:cNvSpPr>
          <p:nvPr>
            <p:ph type="dt" sz="half" idx="10"/>
          </p:nvPr>
        </p:nvSpPr>
        <p:spPr/>
        <p:txBody>
          <a:bodyPr/>
          <a:lstStyle/>
          <a:p>
            <a:fld id="{313E9253-8F21-0A46-99BB-16C9E1E5E2AB}" type="datetimeFigureOut">
              <a:rPr kumimoji="1" lang="zh-CN" altLang="en-US" smtClean="0"/>
              <a:t>2024/12/6</a:t>
            </a:fld>
            <a:endParaRPr kumimoji="1" lang="zh-CN" altLang="en-US"/>
          </a:p>
        </p:txBody>
      </p:sp>
      <p:sp>
        <p:nvSpPr>
          <p:cNvPr id="8" name="页脚占位符 7">
            <a:extLst>
              <a:ext uri="{FF2B5EF4-FFF2-40B4-BE49-F238E27FC236}">
                <a16:creationId xmlns:a16="http://schemas.microsoft.com/office/drawing/2014/main" id="{B7B54EB0-FA49-0D4B-95C1-C3E204FCB01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D39A262-47E8-864F-AEB2-B943B43AA046}"/>
              </a:ext>
            </a:extLst>
          </p:cNvPr>
          <p:cNvSpPr>
            <a:spLocks noGrp="1"/>
          </p:cNvSpPr>
          <p:nvPr>
            <p:ph type="sldNum" sz="quarter" idx="12"/>
          </p:nvPr>
        </p:nvSpPr>
        <p:spPr/>
        <p:txBody>
          <a:body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2180512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EE08C-B600-AB49-BD92-6A1CCE33067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53E6322-AF78-F248-A06D-D94838BB33F0}"/>
              </a:ext>
            </a:extLst>
          </p:cNvPr>
          <p:cNvSpPr>
            <a:spLocks noGrp="1"/>
          </p:cNvSpPr>
          <p:nvPr>
            <p:ph type="dt" sz="half" idx="10"/>
          </p:nvPr>
        </p:nvSpPr>
        <p:spPr/>
        <p:txBody>
          <a:bodyPr/>
          <a:lstStyle/>
          <a:p>
            <a:fld id="{313E9253-8F21-0A46-99BB-16C9E1E5E2AB}" type="datetimeFigureOut">
              <a:rPr kumimoji="1" lang="zh-CN" altLang="en-US" smtClean="0"/>
              <a:t>2024/12/6</a:t>
            </a:fld>
            <a:endParaRPr kumimoji="1" lang="zh-CN" altLang="en-US"/>
          </a:p>
        </p:txBody>
      </p:sp>
      <p:sp>
        <p:nvSpPr>
          <p:cNvPr id="4" name="页脚占位符 3">
            <a:extLst>
              <a:ext uri="{FF2B5EF4-FFF2-40B4-BE49-F238E27FC236}">
                <a16:creationId xmlns:a16="http://schemas.microsoft.com/office/drawing/2014/main" id="{0EC1B69F-1D3A-B44E-8E40-031C6772C6C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3BE5B21-6669-3442-AC3A-0DE6FBEB30FB}"/>
              </a:ext>
            </a:extLst>
          </p:cNvPr>
          <p:cNvSpPr>
            <a:spLocks noGrp="1"/>
          </p:cNvSpPr>
          <p:nvPr>
            <p:ph type="sldNum" sz="quarter" idx="12"/>
          </p:nvPr>
        </p:nvSpPr>
        <p:spPr/>
        <p:txBody>
          <a:body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3907912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5E6781C-3A49-E840-BAE5-0037838D482E}"/>
              </a:ext>
            </a:extLst>
          </p:cNvPr>
          <p:cNvSpPr>
            <a:spLocks noGrp="1"/>
          </p:cNvSpPr>
          <p:nvPr>
            <p:ph type="dt" sz="half" idx="10"/>
          </p:nvPr>
        </p:nvSpPr>
        <p:spPr/>
        <p:txBody>
          <a:bodyPr/>
          <a:lstStyle/>
          <a:p>
            <a:fld id="{313E9253-8F21-0A46-99BB-16C9E1E5E2AB}" type="datetimeFigureOut">
              <a:rPr kumimoji="1" lang="zh-CN" altLang="en-US" smtClean="0"/>
              <a:t>2024/12/6</a:t>
            </a:fld>
            <a:endParaRPr kumimoji="1" lang="zh-CN" altLang="en-US"/>
          </a:p>
        </p:txBody>
      </p:sp>
      <p:sp>
        <p:nvSpPr>
          <p:cNvPr id="3" name="页脚占位符 2">
            <a:extLst>
              <a:ext uri="{FF2B5EF4-FFF2-40B4-BE49-F238E27FC236}">
                <a16:creationId xmlns:a16="http://schemas.microsoft.com/office/drawing/2014/main" id="{D305E1CB-BE84-B04D-BE60-54CDC1F517C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E95C680-CCC2-E542-ACF4-2D09FCCA2D33}"/>
              </a:ext>
            </a:extLst>
          </p:cNvPr>
          <p:cNvSpPr>
            <a:spLocks noGrp="1"/>
          </p:cNvSpPr>
          <p:nvPr>
            <p:ph type="sldNum" sz="quarter" idx="12"/>
          </p:nvPr>
        </p:nvSpPr>
        <p:spPr/>
        <p:txBody>
          <a:body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1826305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AD205-A5A4-E34F-ACE7-5A614F222E1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C7058D0-B8AC-C341-BE8E-C57605B268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C3B0489-A504-1A4C-A13A-57ECCFEF0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F71F546-87C2-5943-8ED7-2E7677FF45D6}"/>
              </a:ext>
            </a:extLst>
          </p:cNvPr>
          <p:cNvSpPr>
            <a:spLocks noGrp="1"/>
          </p:cNvSpPr>
          <p:nvPr>
            <p:ph type="dt" sz="half" idx="10"/>
          </p:nvPr>
        </p:nvSpPr>
        <p:spPr/>
        <p:txBody>
          <a:bodyPr/>
          <a:lstStyle/>
          <a:p>
            <a:fld id="{313E9253-8F21-0A46-99BB-16C9E1E5E2AB}" type="datetimeFigureOut">
              <a:rPr kumimoji="1" lang="zh-CN" altLang="en-US" smtClean="0"/>
              <a:t>2024/12/6</a:t>
            </a:fld>
            <a:endParaRPr kumimoji="1" lang="zh-CN" altLang="en-US"/>
          </a:p>
        </p:txBody>
      </p:sp>
      <p:sp>
        <p:nvSpPr>
          <p:cNvPr id="6" name="页脚占位符 5">
            <a:extLst>
              <a:ext uri="{FF2B5EF4-FFF2-40B4-BE49-F238E27FC236}">
                <a16:creationId xmlns:a16="http://schemas.microsoft.com/office/drawing/2014/main" id="{5A23BA2D-AC38-4B40-9635-F9D4FF3785C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0A377B2-1502-0244-B8EC-65C4A8D4801F}"/>
              </a:ext>
            </a:extLst>
          </p:cNvPr>
          <p:cNvSpPr>
            <a:spLocks noGrp="1"/>
          </p:cNvSpPr>
          <p:nvPr>
            <p:ph type="sldNum" sz="quarter" idx="12"/>
          </p:nvPr>
        </p:nvSpPr>
        <p:spPr/>
        <p:txBody>
          <a:body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37511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4DFEB-AE5F-DB46-B298-B16E88FEB24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AB340A2-1357-5143-BF56-9FDEC6D684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E648094-10C4-B745-A64C-285C77AAE0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8AD0CFC-66A4-2142-9F24-B502B8CC94D9}"/>
              </a:ext>
            </a:extLst>
          </p:cNvPr>
          <p:cNvSpPr>
            <a:spLocks noGrp="1"/>
          </p:cNvSpPr>
          <p:nvPr>
            <p:ph type="dt" sz="half" idx="10"/>
          </p:nvPr>
        </p:nvSpPr>
        <p:spPr/>
        <p:txBody>
          <a:bodyPr/>
          <a:lstStyle/>
          <a:p>
            <a:fld id="{313E9253-8F21-0A46-99BB-16C9E1E5E2AB}" type="datetimeFigureOut">
              <a:rPr kumimoji="1" lang="zh-CN" altLang="en-US" smtClean="0"/>
              <a:t>2024/12/6</a:t>
            </a:fld>
            <a:endParaRPr kumimoji="1" lang="zh-CN" altLang="en-US"/>
          </a:p>
        </p:txBody>
      </p:sp>
      <p:sp>
        <p:nvSpPr>
          <p:cNvPr id="6" name="页脚占位符 5">
            <a:extLst>
              <a:ext uri="{FF2B5EF4-FFF2-40B4-BE49-F238E27FC236}">
                <a16:creationId xmlns:a16="http://schemas.microsoft.com/office/drawing/2014/main" id="{588EB78F-347F-A246-B844-1CDFB067EAB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EB00A8C-C928-A44D-B732-824F9160F82E}"/>
              </a:ext>
            </a:extLst>
          </p:cNvPr>
          <p:cNvSpPr>
            <a:spLocks noGrp="1"/>
          </p:cNvSpPr>
          <p:nvPr>
            <p:ph type="sldNum" sz="quarter" idx="12"/>
          </p:nvPr>
        </p:nvSpPr>
        <p:spPr/>
        <p:txBody>
          <a:body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3949034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B0E149-18A3-9349-9D2F-604526CA71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C45DDCE-DE69-B64D-96BC-FD01FE8249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4719119-408A-A247-8B38-C636A1F51C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E9253-8F21-0A46-99BB-16C9E1E5E2AB}" type="datetimeFigureOut">
              <a:rPr kumimoji="1" lang="zh-CN" altLang="en-US" smtClean="0"/>
              <a:t>2024/12/6</a:t>
            </a:fld>
            <a:endParaRPr kumimoji="1" lang="zh-CN" altLang="en-US"/>
          </a:p>
        </p:txBody>
      </p:sp>
      <p:sp>
        <p:nvSpPr>
          <p:cNvPr id="5" name="页脚占位符 4">
            <a:extLst>
              <a:ext uri="{FF2B5EF4-FFF2-40B4-BE49-F238E27FC236}">
                <a16:creationId xmlns:a16="http://schemas.microsoft.com/office/drawing/2014/main" id="{58B45E20-D269-7B4C-A786-4C34F346D7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2C9818B-24EF-FF4F-B14A-4806D75CD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86F81B-4AAF-9246-858D-4BA7A52F0293}" type="slidenum">
              <a:rPr kumimoji="1" lang="zh-CN" altLang="en-US" smtClean="0"/>
              <a:t>‹#›</a:t>
            </a:fld>
            <a:endParaRPr kumimoji="1" lang="zh-CN" altLang="en-US"/>
          </a:p>
        </p:txBody>
      </p:sp>
    </p:spTree>
    <p:extLst>
      <p:ext uri="{BB962C8B-B14F-4D97-AF65-F5344CB8AC3E}">
        <p14:creationId xmlns:p14="http://schemas.microsoft.com/office/powerpoint/2010/main" val="157094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B107B-19B4-B048-B1D2-690B97E2983F}"/>
              </a:ext>
            </a:extLst>
          </p:cNvPr>
          <p:cNvSpPr>
            <a:spLocks noGrp="1"/>
          </p:cNvSpPr>
          <p:nvPr>
            <p:ph type="ctrTitle"/>
          </p:nvPr>
        </p:nvSpPr>
        <p:spPr>
          <a:xfrm>
            <a:off x="1770988" y="955498"/>
            <a:ext cx="8650014" cy="3566086"/>
          </a:xfrm>
        </p:spPr>
        <p:txBody>
          <a:bodyPr>
            <a:noAutofit/>
          </a:bodyPr>
          <a:lstStyle/>
          <a:p>
            <a:r>
              <a:rPr lang="en" altLang="zh-CN" sz="2800" b="1" dirty="0" err="1"/>
              <a:t>Accio</a:t>
            </a:r>
            <a:r>
              <a:rPr lang="en" altLang="zh-CN" sz="2800" b="1" dirty="0"/>
              <a:t>: Variable-Amount, Optimized-</a:t>
            </a:r>
            <a:r>
              <a:rPr lang="en" altLang="zh-CN" sz="2800" b="1" dirty="0" err="1"/>
              <a:t>Unlinkable</a:t>
            </a:r>
            <a:r>
              <a:rPr lang="en" altLang="zh-CN" sz="2800" b="1" dirty="0"/>
              <a:t> and NIZK-Free Off-Chain Payments via Hubs</a:t>
            </a:r>
            <a:br>
              <a:rPr lang="en" altLang="zh-CN" sz="3600" b="1" dirty="0"/>
            </a:br>
            <a:br>
              <a:rPr lang="en" altLang="zh-CN" sz="3600" dirty="0"/>
            </a:br>
            <a:br>
              <a:rPr lang="en" altLang="zh-CN" sz="3600" dirty="0"/>
            </a:br>
            <a:br>
              <a:rPr lang="en" altLang="zh-CN" sz="1600" dirty="0">
                <a:latin typeface="Times" pitchFamily="2" charset="0"/>
                <a:ea typeface="+mn-ea"/>
              </a:rPr>
            </a:br>
            <a:r>
              <a:rPr lang="zh-CN" altLang="en-US" sz="1600" dirty="0">
                <a:latin typeface="SimSun" panose="02010600030101010101" pitchFamily="2" charset="-122"/>
                <a:ea typeface="SimSun" panose="02010600030101010101" pitchFamily="2" charset="-122"/>
              </a:rPr>
              <a:t>葛钟慧，顾家源，王晨珂，龙宇，徐贤，谷大武</a:t>
            </a:r>
            <a:br>
              <a:rPr lang="en" altLang="zh-CN" sz="1600" dirty="0">
                <a:latin typeface="Times" pitchFamily="2" charset="0"/>
                <a:ea typeface="+mn-ea"/>
              </a:rPr>
            </a:br>
            <a:br>
              <a:rPr lang="en" altLang="zh-CN" sz="1600" dirty="0">
                <a:latin typeface="Times" pitchFamily="2" charset="0"/>
                <a:ea typeface="+mn-ea"/>
              </a:rPr>
            </a:br>
            <a:endParaRPr lang="en" altLang="zh-CN" sz="1600" dirty="0">
              <a:latin typeface="Times" pitchFamily="2" charset="0"/>
              <a:ea typeface="+mn-ea"/>
            </a:endParaRPr>
          </a:p>
        </p:txBody>
      </p:sp>
      <p:sp>
        <p:nvSpPr>
          <p:cNvPr id="4" name="文本框 3">
            <a:extLst>
              <a:ext uri="{FF2B5EF4-FFF2-40B4-BE49-F238E27FC236}">
                <a16:creationId xmlns:a16="http://schemas.microsoft.com/office/drawing/2014/main" id="{5D77D0E3-1FF9-D341-A75B-04B8E3547A18}"/>
              </a:ext>
            </a:extLst>
          </p:cNvPr>
          <p:cNvSpPr txBox="1"/>
          <p:nvPr/>
        </p:nvSpPr>
        <p:spPr>
          <a:xfrm>
            <a:off x="4766439" y="5679189"/>
            <a:ext cx="2659117" cy="923330"/>
          </a:xfrm>
          <a:prstGeom prst="rect">
            <a:avLst/>
          </a:prstGeom>
          <a:noFill/>
        </p:spPr>
        <p:txBody>
          <a:bodyPr wrap="square" rtlCol="0">
            <a:spAutoFit/>
          </a:bodyPr>
          <a:lstStyle/>
          <a:p>
            <a:endParaRPr kumimoji="1" lang="en-US" altLang="zh-CN" dirty="0"/>
          </a:p>
          <a:p>
            <a:pPr algn="ctr"/>
            <a:r>
              <a:rPr kumimoji="1" lang="en" altLang="zh-CN" dirty="0"/>
              <a:t>202</a:t>
            </a:r>
            <a:r>
              <a:rPr kumimoji="1" lang="en-US" altLang="zh-CN" dirty="0"/>
              <a:t>4</a:t>
            </a:r>
            <a:r>
              <a:rPr kumimoji="1" lang="en" altLang="zh-CN" dirty="0"/>
              <a:t>.</a:t>
            </a:r>
            <a:r>
              <a:rPr kumimoji="1" lang="en-US" altLang="zh-CN" dirty="0"/>
              <a:t>12</a:t>
            </a:r>
            <a:r>
              <a:rPr kumimoji="1" lang="en" altLang="zh-CN" dirty="0"/>
              <a:t>.</a:t>
            </a:r>
            <a:r>
              <a:rPr kumimoji="1" lang="en-US" altLang="zh-CN" dirty="0"/>
              <a:t>06</a:t>
            </a:r>
            <a:endParaRPr kumimoji="1" lang="en" altLang="zh-CN" dirty="0"/>
          </a:p>
          <a:p>
            <a:endParaRPr kumimoji="1" lang="zh-CN" altLang="en-US" dirty="0"/>
          </a:p>
        </p:txBody>
      </p:sp>
      <p:sp>
        <p:nvSpPr>
          <p:cNvPr id="6" name="矩形 5">
            <a:extLst>
              <a:ext uri="{FF2B5EF4-FFF2-40B4-BE49-F238E27FC236}">
                <a16:creationId xmlns:a16="http://schemas.microsoft.com/office/drawing/2014/main" id="{AC9C02C9-CAAD-744B-B77D-147A11369993}"/>
              </a:ext>
            </a:extLst>
          </p:cNvPr>
          <p:cNvSpPr/>
          <p:nvPr/>
        </p:nvSpPr>
        <p:spPr>
          <a:xfrm>
            <a:off x="5526766" y="4567722"/>
            <a:ext cx="1138453" cy="369332"/>
          </a:xfrm>
          <a:prstGeom prst="rect">
            <a:avLst/>
          </a:prstGeom>
        </p:spPr>
        <p:txBody>
          <a:bodyPr wrap="none">
            <a:spAutoFit/>
          </a:bodyPr>
          <a:lstStyle/>
          <a:p>
            <a:r>
              <a:rPr lang="en-US" altLang="zh-CN" dirty="0">
                <a:latin typeface="+mn-ea"/>
              </a:rPr>
              <a:t>CCS 2023</a:t>
            </a:r>
            <a:endParaRPr lang="zh-CN" altLang="en-US" dirty="0">
              <a:latin typeface="+mn-ea"/>
            </a:endParaRPr>
          </a:p>
        </p:txBody>
      </p:sp>
      <p:sp>
        <p:nvSpPr>
          <p:cNvPr id="3" name="文本框 2">
            <a:extLst>
              <a:ext uri="{FF2B5EF4-FFF2-40B4-BE49-F238E27FC236}">
                <a16:creationId xmlns:a16="http://schemas.microsoft.com/office/drawing/2014/main" id="{67A97547-E914-439F-0AF4-F615E719F107}"/>
              </a:ext>
            </a:extLst>
          </p:cNvPr>
          <p:cNvSpPr txBox="1"/>
          <p:nvPr/>
        </p:nvSpPr>
        <p:spPr>
          <a:xfrm>
            <a:off x="5657412" y="5614166"/>
            <a:ext cx="877163"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曹阳洲</a:t>
            </a:r>
          </a:p>
        </p:txBody>
      </p:sp>
    </p:spTree>
    <p:extLst>
      <p:ext uri="{BB962C8B-B14F-4D97-AF65-F5344CB8AC3E}">
        <p14:creationId xmlns:p14="http://schemas.microsoft.com/office/powerpoint/2010/main" val="2885584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US" altLang="zh-CN" sz="2900" b="1" dirty="0"/>
              <a:t>Randomizable Signatures on Randomizable Commitments</a:t>
            </a:r>
            <a:endParaRPr lang="en" altLang="zh-CN" sz="2900" b="1" dirty="0"/>
          </a:p>
        </p:txBody>
      </p:sp>
      <p:sp>
        <p:nvSpPr>
          <p:cNvPr id="7" name="文本框 6">
            <a:extLst>
              <a:ext uri="{FF2B5EF4-FFF2-40B4-BE49-F238E27FC236}">
                <a16:creationId xmlns:a16="http://schemas.microsoft.com/office/drawing/2014/main" id="{5D967D20-F4B1-4A94-A0D2-FCACB3E07BE0}"/>
              </a:ext>
            </a:extLst>
          </p:cNvPr>
          <p:cNvSpPr txBox="1"/>
          <p:nvPr/>
        </p:nvSpPr>
        <p:spPr>
          <a:xfrm>
            <a:off x="555506" y="515007"/>
            <a:ext cx="1859805" cy="461665"/>
          </a:xfrm>
          <a:prstGeom prst="rect">
            <a:avLst/>
          </a:prstGeom>
          <a:noFill/>
        </p:spPr>
        <p:txBody>
          <a:bodyPr wrap="none" rtlCol="0">
            <a:spAutoFit/>
          </a:bodyPr>
          <a:lstStyle/>
          <a:p>
            <a:r>
              <a:rPr kumimoji="1" lang="en-US" altLang="zh-CN" sz="2400" b="1" dirty="0">
                <a:solidFill>
                  <a:srgbClr val="FF0000"/>
                </a:solidFill>
                <a:latin typeface="+mn-ea"/>
              </a:rPr>
              <a:t>Old</a:t>
            </a:r>
            <a:r>
              <a:rPr kumimoji="1" lang="zh-CN" altLang="en-US" sz="2400" b="1" dirty="0">
                <a:solidFill>
                  <a:srgbClr val="FF0000"/>
                </a:solidFill>
                <a:latin typeface="+mn-ea"/>
              </a:rPr>
              <a:t> </a:t>
            </a:r>
            <a:r>
              <a:rPr kumimoji="1" lang="en-US" altLang="zh-CN" sz="2400" b="1" dirty="0">
                <a:solidFill>
                  <a:srgbClr val="FF0000"/>
                </a:solidFill>
                <a:latin typeface="+mn-ea"/>
              </a:rPr>
              <a:t>Scheme</a:t>
            </a:r>
            <a:endParaRPr kumimoji="1" lang="zh-CN" altLang="en-US" sz="2400" b="1" dirty="0">
              <a:solidFill>
                <a:srgbClr val="FF0000"/>
              </a:solidFill>
              <a:latin typeface="+mn-ea"/>
            </a:endParaRPr>
          </a:p>
        </p:txBody>
      </p:sp>
      <p:pic>
        <p:nvPicPr>
          <p:cNvPr id="9" name="图片 8">
            <a:extLst>
              <a:ext uri="{FF2B5EF4-FFF2-40B4-BE49-F238E27FC236}">
                <a16:creationId xmlns:a16="http://schemas.microsoft.com/office/drawing/2014/main" id="{8FCABB35-24E6-58F1-CE17-184F750B99C8}"/>
              </a:ext>
            </a:extLst>
          </p:cNvPr>
          <p:cNvPicPr>
            <a:picLocks noChangeAspect="1"/>
          </p:cNvPicPr>
          <p:nvPr/>
        </p:nvPicPr>
        <p:blipFill>
          <a:blip r:embed="rId2"/>
          <a:stretch>
            <a:fillRect/>
          </a:stretch>
        </p:blipFill>
        <p:spPr>
          <a:xfrm>
            <a:off x="1042070" y="1343126"/>
            <a:ext cx="10107860" cy="4969162"/>
          </a:xfrm>
          <a:prstGeom prst="rect">
            <a:avLst/>
          </a:prstGeom>
        </p:spPr>
      </p:pic>
    </p:spTree>
    <p:extLst>
      <p:ext uri="{BB962C8B-B14F-4D97-AF65-F5344CB8AC3E}">
        <p14:creationId xmlns:p14="http://schemas.microsoft.com/office/powerpoint/2010/main" val="3062331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US" altLang="zh-CN" sz="2900" b="1" dirty="0"/>
              <a:t>Randomizable Signatures on Randomizable Commitments</a:t>
            </a:r>
            <a:endParaRPr lang="en" altLang="zh-CN" sz="2900" b="1" dirty="0"/>
          </a:p>
        </p:txBody>
      </p:sp>
      <p:sp>
        <p:nvSpPr>
          <p:cNvPr id="3" name="文本框 2">
            <a:extLst>
              <a:ext uri="{FF2B5EF4-FFF2-40B4-BE49-F238E27FC236}">
                <a16:creationId xmlns:a16="http://schemas.microsoft.com/office/drawing/2014/main" id="{EB27A2C8-B76E-73CD-6161-64646F766B7F}"/>
              </a:ext>
            </a:extLst>
          </p:cNvPr>
          <p:cNvSpPr txBox="1"/>
          <p:nvPr/>
        </p:nvSpPr>
        <p:spPr>
          <a:xfrm>
            <a:off x="555506" y="515007"/>
            <a:ext cx="1992853" cy="461665"/>
          </a:xfrm>
          <a:prstGeom prst="rect">
            <a:avLst/>
          </a:prstGeom>
          <a:noFill/>
        </p:spPr>
        <p:txBody>
          <a:bodyPr wrap="none" rtlCol="0">
            <a:spAutoFit/>
          </a:bodyPr>
          <a:lstStyle/>
          <a:p>
            <a:r>
              <a:rPr kumimoji="1" lang="en-US" altLang="zh-CN" sz="2400" b="1" dirty="0">
                <a:solidFill>
                  <a:srgbClr val="FF0000"/>
                </a:solidFill>
                <a:latin typeface="+mn-ea"/>
              </a:rPr>
              <a:t>New</a:t>
            </a:r>
            <a:r>
              <a:rPr kumimoji="1" lang="zh-CN" altLang="en-US" sz="2400" b="1" dirty="0">
                <a:solidFill>
                  <a:srgbClr val="FF0000"/>
                </a:solidFill>
                <a:latin typeface="+mn-ea"/>
              </a:rPr>
              <a:t> </a:t>
            </a:r>
            <a:r>
              <a:rPr kumimoji="1" lang="en-US" altLang="zh-CN" sz="2400" b="1" dirty="0">
                <a:solidFill>
                  <a:srgbClr val="FF0000"/>
                </a:solidFill>
                <a:latin typeface="+mn-ea"/>
              </a:rPr>
              <a:t>Scheme</a:t>
            </a:r>
            <a:endParaRPr kumimoji="1" lang="zh-CN" altLang="en-US" sz="2400" b="1" dirty="0">
              <a:solidFill>
                <a:srgbClr val="FF0000"/>
              </a:solidFill>
              <a:latin typeface="+mn-ea"/>
            </a:endParaRPr>
          </a:p>
        </p:txBody>
      </p:sp>
      <p:pic>
        <p:nvPicPr>
          <p:cNvPr id="2" name="图片 1">
            <a:extLst>
              <a:ext uri="{FF2B5EF4-FFF2-40B4-BE49-F238E27FC236}">
                <a16:creationId xmlns:a16="http://schemas.microsoft.com/office/drawing/2014/main" id="{5C42FD21-6465-8AD5-5C47-853083036359}"/>
              </a:ext>
            </a:extLst>
          </p:cNvPr>
          <p:cNvPicPr>
            <a:picLocks noChangeAspect="1"/>
          </p:cNvPicPr>
          <p:nvPr/>
        </p:nvPicPr>
        <p:blipFill>
          <a:blip r:embed="rId2"/>
          <a:stretch>
            <a:fillRect/>
          </a:stretch>
        </p:blipFill>
        <p:spPr>
          <a:xfrm>
            <a:off x="555506" y="2090787"/>
            <a:ext cx="5384444" cy="3473130"/>
          </a:xfrm>
          <a:prstGeom prst="rect">
            <a:avLst/>
          </a:prstGeom>
        </p:spPr>
      </p:pic>
      <p:pic>
        <p:nvPicPr>
          <p:cNvPr id="7" name="图片 6">
            <a:extLst>
              <a:ext uri="{FF2B5EF4-FFF2-40B4-BE49-F238E27FC236}">
                <a16:creationId xmlns:a16="http://schemas.microsoft.com/office/drawing/2014/main" id="{65176BFB-8D69-D668-E568-4E2AFA7E93EE}"/>
              </a:ext>
            </a:extLst>
          </p:cNvPr>
          <p:cNvPicPr>
            <a:picLocks noChangeAspect="1"/>
          </p:cNvPicPr>
          <p:nvPr/>
        </p:nvPicPr>
        <p:blipFill>
          <a:blip r:embed="rId3"/>
          <a:stretch>
            <a:fillRect/>
          </a:stretch>
        </p:blipFill>
        <p:spPr>
          <a:xfrm>
            <a:off x="6470849" y="1678486"/>
            <a:ext cx="5165645" cy="4297733"/>
          </a:xfrm>
          <a:prstGeom prst="rect">
            <a:avLst/>
          </a:prstGeom>
        </p:spPr>
      </p:pic>
    </p:spTree>
    <p:extLst>
      <p:ext uri="{BB962C8B-B14F-4D97-AF65-F5344CB8AC3E}">
        <p14:creationId xmlns:p14="http://schemas.microsoft.com/office/powerpoint/2010/main" val="2028608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US" altLang="zh-CN" sz="2900" b="1" dirty="0"/>
              <a:t>Randomizable Signatures on Randomizable Commitments</a:t>
            </a:r>
            <a:endParaRPr lang="en" altLang="zh-CN" sz="2900" b="1" dirty="0"/>
          </a:p>
        </p:txBody>
      </p:sp>
      <p:sp>
        <p:nvSpPr>
          <p:cNvPr id="3" name="文本框 2">
            <a:extLst>
              <a:ext uri="{FF2B5EF4-FFF2-40B4-BE49-F238E27FC236}">
                <a16:creationId xmlns:a16="http://schemas.microsoft.com/office/drawing/2014/main" id="{EB27A2C8-B76E-73CD-6161-64646F766B7F}"/>
              </a:ext>
            </a:extLst>
          </p:cNvPr>
          <p:cNvSpPr txBox="1"/>
          <p:nvPr/>
        </p:nvSpPr>
        <p:spPr>
          <a:xfrm>
            <a:off x="555506" y="515007"/>
            <a:ext cx="3744936" cy="461665"/>
          </a:xfrm>
          <a:prstGeom prst="rect">
            <a:avLst/>
          </a:prstGeom>
          <a:noFill/>
        </p:spPr>
        <p:txBody>
          <a:bodyPr wrap="none" rtlCol="0">
            <a:spAutoFit/>
          </a:bodyPr>
          <a:lstStyle/>
          <a:p>
            <a:r>
              <a:rPr kumimoji="1" lang="en-US" altLang="zh-CN" sz="2400" b="1" dirty="0">
                <a:solidFill>
                  <a:srgbClr val="FF0000"/>
                </a:solidFill>
                <a:latin typeface="+mn-ea"/>
              </a:rPr>
              <a:t>New</a:t>
            </a:r>
            <a:r>
              <a:rPr kumimoji="1" lang="zh-CN" altLang="en-US" sz="2400" b="1" dirty="0">
                <a:solidFill>
                  <a:srgbClr val="FF0000"/>
                </a:solidFill>
                <a:latin typeface="+mn-ea"/>
              </a:rPr>
              <a:t> </a:t>
            </a:r>
            <a:r>
              <a:rPr kumimoji="1" lang="en" altLang="zh-CN" sz="2400" b="1" dirty="0">
                <a:solidFill>
                  <a:srgbClr val="FF0000"/>
                </a:solidFill>
                <a:latin typeface="+mn-ea"/>
              </a:rPr>
              <a:t>Security</a:t>
            </a:r>
            <a:r>
              <a:rPr kumimoji="1" lang="zh-CN" altLang="en-US" sz="2400" b="1" dirty="0">
                <a:solidFill>
                  <a:srgbClr val="FF0000"/>
                </a:solidFill>
                <a:latin typeface="+mn-ea"/>
              </a:rPr>
              <a:t> </a:t>
            </a:r>
            <a:r>
              <a:rPr kumimoji="1" lang="en-US" altLang="zh-CN" sz="2400" b="1" dirty="0">
                <a:solidFill>
                  <a:srgbClr val="FF0000"/>
                </a:solidFill>
                <a:latin typeface="+mn-ea"/>
              </a:rPr>
              <a:t>Definition</a:t>
            </a:r>
            <a:r>
              <a:rPr kumimoji="1" lang="zh-CN" altLang="en-US" sz="2400" b="1" dirty="0">
                <a:solidFill>
                  <a:srgbClr val="FF0000"/>
                </a:solidFill>
                <a:latin typeface="+mn-ea"/>
              </a:rPr>
              <a:t> </a:t>
            </a:r>
            <a:r>
              <a:rPr kumimoji="1" lang="en-US" altLang="zh-CN" sz="2400" b="1" dirty="0">
                <a:solidFill>
                  <a:srgbClr val="FF0000"/>
                </a:solidFill>
                <a:latin typeface="+mn-ea"/>
              </a:rPr>
              <a:t>1</a:t>
            </a:r>
            <a:endParaRPr kumimoji="1" lang="zh-CN" altLang="en-US" sz="2400" b="1" dirty="0">
              <a:solidFill>
                <a:srgbClr val="FF0000"/>
              </a:solidFill>
              <a:latin typeface="+mn-ea"/>
            </a:endParaRPr>
          </a:p>
        </p:txBody>
      </p:sp>
      <p:pic>
        <p:nvPicPr>
          <p:cNvPr id="4" name="图片 3">
            <a:extLst>
              <a:ext uri="{FF2B5EF4-FFF2-40B4-BE49-F238E27FC236}">
                <a16:creationId xmlns:a16="http://schemas.microsoft.com/office/drawing/2014/main" id="{763D5740-92D2-868D-A48C-75ECCF15012F}"/>
              </a:ext>
            </a:extLst>
          </p:cNvPr>
          <p:cNvPicPr>
            <a:picLocks noChangeAspect="1"/>
          </p:cNvPicPr>
          <p:nvPr/>
        </p:nvPicPr>
        <p:blipFill>
          <a:blip r:embed="rId2"/>
          <a:stretch>
            <a:fillRect/>
          </a:stretch>
        </p:blipFill>
        <p:spPr>
          <a:xfrm>
            <a:off x="4300442" y="602689"/>
            <a:ext cx="6350000" cy="977900"/>
          </a:xfrm>
          <a:prstGeom prst="rect">
            <a:avLst/>
          </a:prstGeom>
        </p:spPr>
      </p:pic>
      <p:pic>
        <p:nvPicPr>
          <p:cNvPr id="6" name="图片 5">
            <a:extLst>
              <a:ext uri="{FF2B5EF4-FFF2-40B4-BE49-F238E27FC236}">
                <a16:creationId xmlns:a16="http://schemas.microsoft.com/office/drawing/2014/main" id="{78AE0A70-D638-6772-AEF6-E8EB22B6A4C1}"/>
              </a:ext>
            </a:extLst>
          </p:cNvPr>
          <p:cNvPicPr>
            <a:picLocks noChangeAspect="1"/>
          </p:cNvPicPr>
          <p:nvPr/>
        </p:nvPicPr>
        <p:blipFill>
          <a:blip r:embed="rId3"/>
          <a:stretch>
            <a:fillRect/>
          </a:stretch>
        </p:blipFill>
        <p:spPr>
          <a:xfrm>
            <a:off x="939452" y="1768835"/>
            <a:ext cx="4672199" cy="4875830"/>
          </a:xfrm>
          <a:prstGeom prst="rect">
            <a:avLst/>
          </a:prstGeom>
        </p:spPr>
      </p:pic>
      <p:pic>
        <p:nvPicPr>
          <p:cNvPr id="8" name="图片 7">
            <a:extLst>
              <a:ext uri="{FF2B5EF4-FFF2-40B4-BE49-F238E27FC236}">
                <a16:creationId xmlns:a16="http://schemas.microsoft.com/office/drawing/2014/main" id="{A68D03A9-D369-EA60-A550-04734DD15E1E}"/>
              </a:ext>
            </a:extLst>
          </p:cNvPr>
          <p:cNvPicPr>
            <a:picLocks noChangeAspect="1"/>
          </p:cNvPicPr>
          <p:nvPr/>
        </p:nvPicPr>
        <p:blipFill>
          <a:blip r:embed="rId4"/>
          <a:stretch>
            <a:fillRect/>
          </a:stretch>
        </p:blipFill>
        <p:spPr>
          <a:xfrm>
            <a:off x="6308595" y="2289050"/>
            <a:ext cx="5207000" cy="3835400"/>
          </a:xfrm>
          <a:prstGeom prst="rect">
            <a:avLst/>
          </a:prstGeom>
        </p:spPr>
      </p:pic>
    </p:spTree>
    <p:extLst>
      <p:ext uri="{BB962C8B-B14F-4D97-AF65-F5344CB8AC3E}">
        <p14:creationId xmlns:p14="http://schemas.microsoft.com/office/powerpoint/2010/main" val="521064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US" altLang="zh-CN" sz="2900" b="1" dirty="0"/>
              <a:t>Randomizable Signatures on Randomizable Commitments</a:t>
            </a:r>
            <a:endParaRPr lang="en" altLang="zh-CN" sz="2900" b="1" dirty="0"/>
          </a:p>
        </p:txBody>
      </p:sp>
      <p:sp>
        <p:nvSpPr>
          <p:cNvPr id="3" name="文本框 2">
            <a:extLst>
              <a:ext uri="{FF2B5EF4-FFF2-40B4-BE49-F238E27FC236}">
                <a16:creationId xmlns:a16="http://schemas.microsoft.com/office/drawing/2014/main" id="{EB27A2C8-B76E-73CD-6161-64646F766B7F}"/>
              </a:ext>
            </a:extLst>
          </p:cNvPr>
          <p:cNvSpPr txBox="1"/>
          <p:nvPr/>
        </p:nvSpPr>
        <p:spPr>
          <a:xfrm>
            <a:off x="555506" y="515007"/>
            <a:ext cx="3744936" cy="461665"/>
          </a:xfrm>
          <a:prstGeom prst="rect">
            <a:avLst/>
          </a:prstGeom>
          <a:noFill/>
        </p:spPr>
        <p:txBody>
          <a:bodyPr wrap="none" rtlCol="0">
            <a:spAutoFit/>
          </a:bodyPr>
          <a:lstStyle/>
          <a:p>
            <a:r>
              <a:rPr kumimoji="1" lang="en-US" altLang="zh-CN" sz="2400" b="1" dirty="0">
                <a:solidFill>
                  <a:srgbClr val="FF0000"/>
                </a:solidFill>
                <a:latin typeface="+mn-ea"/>
              </a:rPr>
              <a:t>New</a:t>
            </a:r>
            <a:r>
              <a:rPr kumimoji="1" lang="zh-CN" altLang="en-US" sz="2400" b="1" dirty="0">
                <a:solidFill>
                  <a:srgbClr val="FF0000"/>
                </a:solidFill>
                <a:latin typeface="+mn-ea"/>
              </a:rPr>
              <a:t> </a:t>
            </a:r>
            <a:r>
              <a:rPr kumimoji="1" lang="en" altLang="zh-CN" sz="2400" b="1" dirty="0">
                <a:solidFill>
                  <a:srgbClr val="FF0000"/>
                </a:solidFill>
                <a:latin typeface="+mn-ea"/>
              </a:rPr>
              <a:t>Security</a:t>
            </a:r>
            <a:r>
              <a:rPr kumimoji="1" lang="zh-CN" altLang="en-US" sz="2400" b="1" dirty="0">
                <a:solidFill>
                  <a:srgbClr val="FF0000"/>
                </a:solidFill>
                <a:latin typeface="+mn-ea"/>
              </a:rPr>
              <a:t> </a:t>
            </a:r>
            <a:r>
              <a:rPr kumimoji="1" lang="en-US" altLang="zh-CN" sz="2400" b="1" dirty="0">
                <a:solidFill>
                  <a:srgbClr val="FF0000"/>
                </a:solidFill>
                <a:latin typeface="+mn-ea"/>
              </a:rPr>
              <a:t>Definition</a:t>
            </a:r>
            <a:r>
              <a:rPr kumimoji="1" lang="zh-CN" altLang="en-US" sz="2400" b="1" dirty="0">
                <a:solidFill>
                  <a:srgbClr val="FF0000"/>
                </a:solidFill>
                <a:latin typeface="+mn-ea"/>
              </a:rPr>
              <a:t> </a:t>
            </a:r>
            <a:r>
              <a:rPr kumimoji="1" lang="en-US" altLang="zh-CN" sz="2400" b="1" dirty="0">
                <a:solidFill>
                  <a:srgbClr val="FF0000"/>
                </a:solidFill>
                <a:latin typeface="+mn-ea"/>
              </a:rPr>
              <a:t>2</a:t>
            </a:r>
            <a:endParaRPr kumimoji="1" lang="zh-CN" altLang="en-US" sz="2400" b="1" dirty="0">
              <a:solidFill>
                <a:srgbClr val="FF0000"/>
              </a:solidFill>
              <a:latin typeface="+mn-ea"/>
            </a:endParaRPr>
          </a:p>
        </p:txBody>
      </p:sp>
      <p:pic>
        <p:nvPicPr>
          <p:cNvPr id="2" name="图片 1">
            <a:extLst>
              <a:ext uri="{FF2B5EF4-FFF2-40B4-BE49-F238E27FC236}">
                <a16:creationId xmlns:a16="http://schemas.microsoft.com/office/drawing/2014/main" id="{F7B37E77-B881-33B2-5044-F80D8E377943}"/>
              </a:ext>
            </a:extLst>
          </p:cNvPr>
          <p:cNvPicPr>
            <a:picLocks noChangeAspect="1"/>
          </p:cNvPicPr>
          <p:nvPr/>
        </p:nvPicPr>
        <p:blipFill>
          <a:blip r:embed="rId2"/>
          <a:stretch>
            <a:fillRect/>
          </a:stretch>
        </p:blipFill>
        <p:spPr>
          <a:xfrm>
            <a:off x="4312968" y="633105"/>
            <a:ext cx="6324600" cy="1473200"/>
          </a:xfrm>
          <a:prstGeom prst="rect">
            <a:avLst/>
          </a:prstGeom>
        </p:spPr>
      </p:pic>
      <p:pic>
        <p:nvPicPr>
          <p:cNvPr id="7" name="图片 6">
            <a:extLst>
              <a:ext uri="{FF2B5EF4-FFF2-40B4-BE49-F238E27FC236}">
                <a16:creationId xmlns:a16="http://schemas.microsoft.com/office/drawing/2014/main" id="{DDDC6AB3-E6D9-B3D2-5A42-ED317AB28BF4}"/>
              </a:ext>
            </a:extLst>
          </p:cNvPr>
          <p:cNvPicPr>
            <a:picLocks noChangeAspect="1"/>
          </p:cNvPicPr>
          <p:nvPr/>
        </p:nvPicPr>
        <p:blipFill>
          <a:blip r:embed="rId3"/>
          <a:stretch>
            <a:fillRect/>
          </a:stretch>
        </p:blipFill>
        <p:spPr>
          <a:xfrm>
            <a:off x="1015616" y="2507274"/>
            <a:ext cx="4508500" cy="3467100"/>
          </a:xfrm>
          <a:prstGeom prst="rect">
            <a:avLst/>
          </a:prstGeom>
        </p:spPr>
      </p:pic>
      <p:pic>
        <p:nvPicPr>
          <p:cNvPr id="9" name="图片 8">
            <a:extLst>
              <a:ext uri="{FF2B5EF4-FFF2-40B4-BE49-F238E27FC236}">
                <a16:creationId xmlns:a16="http://schemas.microsoft.com/office/drawing/2014/main" id="{CA6690B9-1186-89C4-8444-FC136E4BFD28}"/>
              </a:ext>
            </a:extLst>
          </p:cNvPr>
          <p:cNvPicPr>
            <a:picLocks noChangeAspect="1"/>
          </p:cNvPicPr>
          <p:nvPr/>
        </p:nvPicPr>
        <p:blipFill>
          <a:blip r:embed="rId4"/>
          <a:stretch>
            <a:fillRect/>
          </a:stretch>
        </p:blipFill>
        <p:spPr>
          <a:xfrm>
            <a:off x="6667884" y="2431074"/>
            <a:ext cx="4508500" cy="3619500"/>
          </a:xfrm>
          <a:prstGeom prst="rect">
            <a:avLst/>
          </a:prstGeom>
        </p:spPr>
      </p:pic>
    </p:spTree>
    <p:extLst>
      <p:ext uri="{BB962C8B-B14F-4D97-AF65-F5344CB8AC3E}">
        <p14:creationId xmlns:p14="http://schemas.microsoft.com/office/powerpoint/2010/main" val="615612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US" altLang="zh-CN" sz="2900" b="1" dirty="0"/>
              <a:t>Randomizable Signatures on Randomizable Commitments</a:t>
            </a:r>
            <a:endParaRPr lang="en" altLang="zh-CN" sz="2900" b="1" dirty="0"/>
          </a:p>
        </p:txBody>
      </p:sp>
      <p:sp>
        <p:nvSpPr>
          <p:cNvPr id="3" name="文本框 2">
            <a:extLst>
              <a:ext uri="{FF2B5EF4-FFF2-40B4-BE49-F238E27FC236}">
                <a16:creationId xmlns:a16="http://schemas.microsoft.com/office/drawing/2014/main" id="{EB27A2C8-B76E-73CD-6161-64646F766B7F}"/>
              </a:ext>
            </a:extLst>
          </p:cNvPr>
          <p:cNvSpPr txBox="1"/>
          <p:nvPr/>
        </p:nvSpPr>
        <p:spPr>
          <a:xfrm>
            <a:off x="555506" y="515007"/>
            <a:ext cx="3744936" cy="461665"/>
          </a:xfrm>
          <a:prstGeom prst="rect">
            <a:avLst/>
          </a:prstGeom>
          <a:noFill/>
        </p:spPr>
        <p:txBody>
          <a:bodyPr wrap="none" rtlCol="0">
            <a:spAutoFit/>
          </a:bodyPr>
          <a:lstStyle/>
          <a:p>
            <a:r>
              <a:rPr kumimoji="1" lang="en-US" altLang="zh-CN" sz="2400" b="1" dirty="0">
                <a:solidFill>
                  <a:srgbClr val="FF0000"/>
                </a:solidFill>
                <a:latin typeface="+mn-ea"/>
              </a:rPr>
              <a:t>New</a:t>
            </a:r>
            <a:r>
              <a:rPr kumimoji="1" lang="zh-CN" altLang="en-US" sz="2400" b="1" dirty="0">
                <a:solidFill>
                  <a:srgbClr val="FF0000"/>
                </a:solidFill>
                <a:latin typeface="+mn-ea"/>
              </a:rPr>
              <a:t> </a:t>
            </a:r>
            <a:r>
              <a:rPr kumimoji="1" lang="en" altLang="zh-CN" sz="2400" b="1" dirty="0">
                <a:solidFill>
                  <a:srgbClr val="FF0000"/>
                </a:solidFill>
                <a:latin typeface="+mn-ea"/>
              </a:rPr>
              <a:t>Security</a:t>
            </a:r>
            <a:r>
              <a:rPr kumimoji="1" lang="zh-CN" altLang="en-US" sz="2400" b="1" dirty="0">
                <a:solidFill>
                  <a:srgbClr val="FF0000"/>
                </a:solidFill>
                <a:latin typeface="+mn-ea"/>
              </a:rPr>
              <a:t> </a:t>
            </a:r>
            <a:r>
              <a:rPr kumimoji="1" lang="en-US" altLang="zh-CN" sz="2400" b="1" dirty="0">
                <a:solidFill>
                  <a:srgbClr val="FF0000"/>
                </a:solidFill>
                <a:latin typeface="+mn-ea"/>
              </a:rPr>
              <a:t>Definition</a:t>
            </a:r>
            <a:r>
              <a:rPr kumimoji="1" lang="zh-CN" altLang="en-US" sz="2400" b="1" dirty="0">
                <a:solidFill>
                  <a:srgbClr val="FF0000"/>
                </a:solidFill>
                <a:latin typeface="+mn-ea"/>
              </a:rPr>
              <a:t> </a:t>
            </a:r>
            <a:r>
              <a:rPr kumimoji="1" lang="en-US" altLang="zh-CN" sz="2400" b="1" dirty="0">
                <a:solidFill>
                  <a:srgbClr val="FF0000"/>
                </a:solidFill>
                <a:latin typeface="+mn-ea"/>
              </a:rPr>
              <a:t>3</a:t>
            </a:r>
            <a:endParaRPr kumimoji="1" lang="zh-CN" altLang="en-US" sz="2400" b="1" dirty="0">
              <a:solidFill>
                <a:srgbClr val="FF0000"/>
              </a:solidFill>
              <a:latin typeface="+mn-ea"/>
            </a:endParaRPr>
          </a:p>
        </p:txBody>
      </p:sp>
      <p:pic>
        <p:nvPicPr>
          <p:cNvPr id="4" name="图片 3">
            <a:extLst>
              <a:ext uri="{FF2B5EF4-FFF2-40B4-BE49-F238E27FC236}">
                <a16:creationId xmlns:a16="http://schemas.microsoft.com/office/drawing/2014/main" id="{1DEB3F0E-9BC1-8E10-FF8A-02B93256C7BB}"/>
              </a:ext>
            </a:extLst>
          </p:cNvPr>
          <p:cNvPicPr>
            <a:picLocks noChangeAspect="1"/>
          </p:cNvPicPr>
          <p:nvPr/>
        </p:nvPicPr>
        <p:blipFill>
          <a:blip r:embed="rId2"/>
          <a:stretch>
            <a:fillRect/>
          </a:stretch>
        </p:blipFill>
        <p:spPr>
          <a:xfrm>
            <a:off x="4287916" y="633105"/>
            <a:ext cx="6337300" cy="939800"/>
          </a:xfrm>
          <a:prstGeom prst="rect">
            <a:avLst/>
          </a:prstGeom>
        </p:spPr>
      </p:pic>
      <p:pic>
        <p:nvPicPr>
          <p:cNvPr id="6" name="图片 5">
            <a:extLst>
              <a:ext uri="{FF2B5EF4-FFF2-40B4-BE49-F238E27FC236}">
                <a16:creationId xmlns:a16="http://schemas.microsoft.com/office/drawing/2014/main" id="{66FD94F3-9F9C-E487-8193-B8B7FE2F6635}"/>
              </a:ext>
            </a:extLst>
          </p:cNvPr>
          <p:cNvPicPr>
            <a:picLocks noChangeAspect="1"/>
          </p:cNvPicPr>
          <p:nvPr/>
        </p:nvPicPr>
        <p:blipFill>
          <a:blip r:embed="rId3"/>
          <a:stretch>
            <a:fillRect/>
          </a:stretch>
        </p:blipFill>
        <p:spPr>
          <a:xfrm>
            <a:off x="2772862" y="2282173"/>
            <a:ext cx="6646275" cy="3167586"/>
          </a:xfrm>
          <a:prstGeom prst="rect">
            <a:avLst/>
          </a:prstGeom>
        </p:spPr>
      </p:pic>
    </p:spTree>
    <p:extLst>
      <p:ext uri="{BB962C8B-B14F-4D97-AF65-F5344CB8AC3E}">
        <p14:creationId xmlns:p14="http://schemas.microsoft.com/office/powerpoint/2010/main" val="3083867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 altLang="zh-CN" sz="2900" b="1" dirty="0"/>
              <a:t>Applying RSUC to </a:t>
            </a:r>
            <a:r>
              <a:rPr lang="en" altLang="zh-CN" sz="2900" b="1" dirty="0" err="1"/>
              <a:t>Accio</a:t>
            </a:r>
            <a:endParaRPr lang="en" altLang="zh-CN" sz="2900" b="1" dirty="0"/>
          </a:p>
        </p:txBody>
      </p:sp>
      <p:pic>
        <p:nvPicPr>
          <p:cNvPr id="6" name="图片 5">
            <a:extLst>
              <a:ext uri="{FF2B5EF4-FFF2-40B4-BE49-F238E27FC236}">
                <a16:creationId xmlns:a16="http://schemas.microsoft.com/office/drawing/2014/main" id="{4628892E-DE34-70C0-4170-C1BE38323ACC}"/>
              </a:ext>
            </a:extLst>
          </p:cNvPr>
          <p:cNvPicPr>
            <a:picLocks noChangeAspect="1"/>
          </p:cNvPicPr>
          <p:nvPr/>
        </p:nvPicPr>
        <p:blipFill>
          <a:blip r:embed="rId2"/>
          <a:stretch>
            <a:fillRect/>
          </a:stretch>
        </p:blipFill>
        <p:spPr>
          <a:xfrm>
            <a:off x="2037471" y="1158831"/>
            <a:ext cx="8117057" cy="5389057"/>
          </a:xfrm>
          <a:prstGeom prst="rect">
            <a:avLst/>
          </a:prstGeom>
        </p:spPr>
      </p:pic>
    </p:spTree>
    <p:extLst>
      <p:ext uri="{BB962C8B-B14F-4D97-AF65-F5344CB8AC3E}">
        <p14:creationId xmlns:p14="http://schemas.microsoft.com/office/powerpoint/2010/main" val="45557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 altLang="zh-CN" sz="2900" b="1" dirty="0"/>
              <a:t>Applying RSUC to </a:t>
            </a:r>
            <a:r>
              <a:rPr lang="en" altLang="zh-CN" sz="2900" b="1" dirty="0" err="1"/>
              <a:t>Accio</a:t>
            </a:r>
            <a:endParaRPr lang="en" altLang="zh-CN" sz="2900" b="1" dirty="0"/>
          </a:p>
        </p:txBody>
      </p:sp>
      <p:pic>
        <p:nvPicPr>
          <p:cNvPr id="4" name="图片 3">
            <a:extLst>
              <a:ext uri="{FF2B5EF4-FFF2-40B4-BE49-F238E27FC236}">
                <a16:creationId xmlns:a16="http://schemas.microsoft.com/office/drawing/2014/main" id="{5BCC1FAE-0317-79A2-D9AB-3346C243B8AC}"/>
              </a:ext>
            </a:extLst>
          </p:cNvPr>
          <p:cNvPicPr>
            <a:picLocks noChangeAspect="1"/>
          </p:cNvPicPr>
          <p:nvPr/>
        </p:nvPicPr>
        <p:blipFill>
          <a:blip r:embed="rId2"/>
          <a:stretch>
            <a:fillRect/>
          </a:stretch>
        </p:blipFill>
        <p:spPr>
          <a:xfrm>
            <a:off x="195253" y="1135653"/>
            <a:ext cx="11801492" cy="5252622"/>
          </a:xfrm>
          <a:prstGeom prst="rect">
            <a:avLst/>
          </a:prstGeom>
        </p:spPr>
      </p:pic>
    </p:spTree>
    <p:extLst>
      <p:ext uri="{BB962C8B-B14F-4D97-AF65-F5344CB8AC3E}">
        <p14:creationId xmlns:p14="http://schemas.microsoft.com/office/powerpoint/2010/main" val="2898460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 altLang="zh-CN" sz="2900" b="1" dirty="0"/>
              <a:t>Off-chain Cost Evaluation</a:t>
            </a:r>
          </a:p>
        </p:txBody>
      </p:sp>
      <p:pic>
        <p:nvPicPr>
          <p:cNvPr id="2" name="图片 1">
            <a:extLst>
              <a:ext uri="{FF2B5EF4-FFF2-40B4-BE49-F238E27FC236}">
                <a16:creationId xmlns:a16="http://schemas.microsoft.com/office/drawing/2014/main" id="{64863665-ABAD-061A-7752-3EC02EE311C5}"/>
              </a:ext>
            </a:extLst>
          </p:cNvPr>
          <p:cNvPicPr>
            <a:picLocks noChangeAspect="1"/>
          </p:cNvPicPr>
          <p:nvPr/>
        </p:nvPicPr>
        <p:blipFill>
          <a:blip r:embed="rId2"/>
          <a:stretch>
            <a:fillRect/>
          </a:stretch>
        </p:blipFill>
        <p:spPr>
          <a:xfrm>
            <a:off x="677746" y="1773676"/>
            <a:ext cx="10836508" cy="4301447"/>
          </a:xfrm>
          <a:prstGeom prst="rect">
            <a:avLst/>
          </a:prstGeom>
        </p:spPr>
      </p:pic>
    </p:spTree>
    <p:extLst>
      <p:ext uri="{BB962C8B-B14F-4D97-AF65-F5344CB8AC3E}">
        <p14:creationId xmlns:p14="http://schemas.microsoft.com/office/powerpoint/2010/main" val="191684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CBF98CB-865B-EEBE-0D0B-6EFC99D04472}"/>
              </a:ext>
            </a:extLst>
          </p:cNvPr>
          <p:cNvSpPr txBox="1"/>
          <p:nvPr/>
        </p:nvSpPr>
        <p:spPr>
          <a:xfrm>
            <a:off x="4321315" y="2767280"/>
            <a:ext cx="3549370" cy="1323439"/>
          </a:xfrm>
          <a:prstGeom prst="rect">
            <a:avLst/>
          </a:prstGeom>
          <a:noFill/>
        </p:spPr>
        <p:txBody>
          <a:bodyPr wrap="none" rtlCol="0">
            <a:spAutoFit/>
          </a:bodyPr>
          <a:lstStyle/>
          <a:p>
            <a:r>
              <a:rPr kumimoji="1" lang="en-US" altLang="zh-CN" sz="8000" dirty="0"/>
              <a:t>Thanks!</a:t>
            </a:r>
            <a:endParaRPr kumimoji="1" lang="zh-CN" altLang="en-US" sz="8000" dirty="0"/>
          </a:p>
        </p:txBody>
      </p:sp>
    </p:spTree>
    <p:extLst>
      <p:ext uri="{BB962C8B-B14F-4D97-AF65-F5344CB8AC3E}">
        <p14:creationId xmlns:p14="http://schemas.microsoft.com/office/powerpoint/2010/main" val="14964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 altLang="zh-CN" sz="2900" b="1" dirty="0"/>
              <a:t>Payment Channel Hub </a:t>
            </a:r>
          </a:p>
        </p:txBody>
      </p:sp>
      <p:pic>
        <p:nvPicPr>
          <p:cNvPr id="2" name="图片 1">
            <a:extLst>
              <a:ext uri="{FF2B5EF4-FFF2-40B4-BE49-F238E27FC236}">
                <a16:creationId xmlns:a16="http://schemas.microsoft.com/office/drawing/2014/main" id="{ACC14AE6-55A7-E219-778C-8A05B06C4E78}"/>
              </a:ext>
            </a:extLst>
          </p:cNvPr>
          <p:cNvPicPr>
            <a:picLocks noChangeAspect="1"/>
          </p:cNvPicPr>
          <p:nvPr/>
        </p:nvPicPr>
        <p:blipFill>
          <a:blip r:embed="rId2"/>
          <a:stretch>
            <a:fillRect/>
          </a:stretch>
        </p:blipFill>
        <p:spPr>
          <a:xfrm>
            <a:off x="4008467" y="2370178"/>
            <a:ext cx="4175061" cy="3861519"/>
          </a:xfrm>
          <a:prstGeom prst="rect">
            <a:avLst/>
          </a:prstGeom>
        </p:spPr>
      </p:pic>
      <p:sp>
        <p:nvSpPr>
          <p:cNvPr id="7" name="文本框 6">
            <a:extLst>
              <a:ext uri="{FF2B5EF4-FFF2-40B4-BE49-F238E27FC236}">
                <a16:creationId xmlns:a16="http://schemas.microsoft.com/office/drawing/2014/main" id="{C9C3283F-E87A-2787-D8D7-183DEBBC6458}"/>
              </a:ext>
            </a:extLst>
          </p:cNvPr>
          <p:cNvSpPr txBox="1"/>
          <p:nvPr/>
        </p:nvSpPr>
        <p:spPr>
          <a:xfrm>
            <a:off x="997903" y="794306"/>
            <a:ext cx="10196187" cy="1296573"/>
          </a:xfrm>
          <a:prstGeom prst="rect">
            <a:avLst/>
          </a:prstGeom>
          <a:noFill/>
        </p:spPr>
        <p:txBody>
          <a:bodyPr wrap="square">
            <a:spAutoFit/>
          </a:bodyPr>
          <a:lstStyle/>
          <a:p>
            <a:pPr algn="just">
              <a:lnSpc>
                <a:spcPct val="150000"/>
              </a:lnSpc>
            </a:pPr>
            <a:r>
              <a:rPr lang="zh-CN" altLang="en-US" b="1" i="0" dirty="0">
                <a:solidFill>
                  <a:srgbClr val="191B1F"/>
                </a:solidFill>
                <a:effectLst/>
                <a:latin typeface="+mn-ea"/>
                <a:cs typeface="Times New Roman" panose="02020603050405020304" pitchFamily="18" charset="0"/>
              </a:rPr>
              <a:t>支付通道</a:t>
            </a:r>
            <a:r>
              <a:rPr lang="zh-CN" altLang="en" b="1" dirty="0">
                <a:solidFill>
                  <a:srgbClr val="191B1F"/>
                </a:solidFill>
                <a:latin typeface="+mn-ea"/>
                <a:cs typeface="Times New Roman" panose="02020603050405020304" pitchFamily="18" charset="0"/>
              </a:rPr>
              <a:t>中心</a:t>
            </a:r>
            <a:r>
              <a:rPr lang="zh-CN" altLang="en" b="1" i="0" dirty="0">
                <a:solidFill>
                  <a:srgbClr val="191B1F"/>
                </a:solidFill>
                <a:effectLst/>
                <a:latin typeface="+mn-ea"/>
                <a:cs typeface="Times New Roman" panose="02020603050405020304" pitchFamily="18" charset="0"/>
              </a:rPr>
              <a:t>（</a:t>
            </a:r>
            <a:r>
              <a:rPr lang="en" altLang="zh-CN" b="1" i="0" dirty="0">
                <a:solidFill>
                  <a:srgbClr val="191B1F"/>
                </a:solidFill>
                <a:effectLst/>
                <a:latin typeface="+mn-ea"/>
                <a:cs typeface="Times New Roman" panose="02020603050405020304" pitchFamily="18" charset="0"/>
              </a:rPr>
              <a:t>PCH</a:t>
            </a:r>
            <a:r>
              <a:rPr lang="zh-CN" altLang="en" b="1" i="0" dirty="0">
                <a:solidFill>
                  <a:srgbClr val="191B1F"/>
                </a:solidFill>
                <a:effectLst/>
                <a:latin typeface="+mn-ea"/>
                <a:cs typeface="Times New Roman" panose="02020603050405020304" pitchFamily="18" charset="0"/>
              </a:rPr>
              <a:t>）</a:t>
            </a:r>
            <a:r>
              <a:rPr lang="zh-CN" altLang="en-US" b="0" i="0" dirty="0">
                <a:solidFill>
                  <a:srgbClr val="191B1F"/>
                </a:solidFill>
                <a:effectLst/>
                <a:latin typeface="+mn-ea"/>
                <a:cs typeface="Times New Roman" panose="02020603050405020304" pitchFamily="18" charset="0"/>
              </a:rPr>
              <a:t>是解决第一代区块链或比特币等加密货币的可扩展性问题的一个很有前途的解决方案。它支持通过</a:t>
            </a:r>
            <a:r>
              <a:rPr lang="zh-CN" altLang="en-US" b="1" i="0" dirty="0">
                <a:solidFill>
                  <a:srgbClr val="FF0000"/>
                </a:solidFill>
                <a:effectLst/>
                <a:latin typeface="+mn-ea"/>
                <a:cs typeface="Times New Roman" panose="02020603050405020304" pitchFamily="18" charset="0"/>
              </a:rPr>
              <a:t>中介（称为</a:t>
            </a:r>
            <a:r>
              <a:rPr lang="en" altLang="zh-CN" b="1" i="0" dirty="0">
                <a:solidFill>
                  <a:srgbClr val="FF0000"/>
                </a:solidFill>
                <a:effectLst/>
                <a:latin typeface="+mn-ea"/>
                <a:cs typeface="Times New Roman" panose="02020603050405020304" pitchFamily="18" charset="0"/>
              </a:rPr>
              <a:t>tumbler</a:t>
            </a:r>
            <a:r>
              <a:rPr lang="zh-CN" altLang="en" b="1" i="0" dirty="0">
                <a:solidFill>
                  <a:srgbClr val="FF0000"/>
                </a:solidFill>
                <a:effectLst/>
                <a:latin typeface="+mn-ea"/>
                <a:cs typeface="Times New Roman" panose="02020603050405020304" pitchFamily="18" charset="0"/>
              </a:rPr>
              <a:t>）</a:t>
            </a:r>
            <a:r>
              <a:rPr lang="zh-CN" altLang="en-US" b="0" i="0" dirty="0">
                <a:solidFill>
                  <a:srgbClr val="191B1F"/>
                </a:solidFill>
                <a:effectLst/>
                <a:latin typeface="+mn-ea"/>
                <a:cs typeface="Times New Roman" panose="02020603050405020304" pitchFamily="18" charset="0"/>
              </a:rPr>
              <a:t>在发送者和接收者之间的链下支付。</a:t>
            </a:r>
            <a:r>
              <a:rPr lang="zh-CN" altLang="en-US" b="1" i="0" dirty="0">
                <a:solidFill>
                  <a:srgbClr val="FF0000"/>
                </a:solidFill>
                <a:effectLst/>
                <a:latin typeface="+mn-ea"/>
                <a:cs typeface="Times New Roman" panose="02020603050405020304" pitchFamily="18" charset="0"/>
              </a:rPr>
              <a:t>关系匿名性</a:t>
            </a:r>
            <a:r>
              <a:rPr lang="zh-CN" altLang="en-US" b="0" i="0" dirty="0">
                <a:solidFill>
                  <a:srgbClr val="191B1F"/>
                </a:solidFill>
                <a:effectLst/>
                <a:latin typeface="+mn-ea"/>
                <a:cs typeface="Times New Roman" panose="02020603050405020304" pitchFamily="18" charset="0"/>
              </a:rPr>
              <a:t>和</a:t>
            </a:r>
            <a:r>
              <a:rPr lang="zh-CN" altLang="en-US" b="1" dirty="0">
                <a:solidFill>
                  <a:srgbClr val="FF0000"/>
                </a:solidFill>
                <a:latin typeface="+mn-ea"/>
                <a:cs typeface="Times New Roman" panose="02020603050405020304" pitchFamily="18" charset="0"/>
              </a:rPr>
              <a:t>金额</a:t>
            </a:r>
            <a:r>
              <a:rPr lang="zh-CN" altLang="en-US" b="1" i="0" dirty="0">
                <a:solidFill>
                  <a:srgbClr val="FF0000"/>
                </a:solidFill>
                <a:effectLst/>
                <a:latin typeface="+mn-ea"/>
                <a:cs typeface="Times New Roman" panose="02020603050405020304" pitchFamily="18" charset="0"/>
              </a:rPr>
              <a:t>隐私</a:t>
            </a:r>
            <a:r>
              <a:rPr lang="zh-CN" altLang="en-US" b="0" i="0" dirty="0">
                <a:solidFill>
                  <a:srgbClr val="191B1F"/>
                </a:solidFill>
                <a:effectLst/>
                <a:latin typeface="+mn-ea"/>
                <a:cs typeface="Times New Roman" panose="02020603050405020304" pitchFamily="18" charset="0"/>
              </a:rPr>
              <a:t>是保护隐私的</a:t>
            </a:r>
            <a:r>
              <a:rPr lang="en" altLang="zh-CN" b="0" i="0" dirty="0">
                <a:solidFill>
                  <a:srgbClr val="191B1F"/>
                </a:solidFill>
                <a:effectLst/>
                <a:latin typeface="+mn-ea"/>
                <a:cs typeface="Times New Roman" panose="02020603050405020304" pitchFamily="18" charset="0"/>
              </a:rPr>
              <a:t>PCH</a:t>
            </a:r>
            <a:r>
              <a:rPr lang="zh-CN" altLang="en-US" b="0" i="0" dirty="0">
                <a:solidFill>
                  <a:srgbClr val="191B1F"/>
                </a:solidFill>
                <a:effectLst/>
                <a:latin typeface="+mn-ea"/>
                <a:cs typeface="Times New Roman" panose="02020603050405020304" pitchFamily="18" charset="0"/>
              </a:rPr>
              <a:t>的理想特征，它防止了中间人识别发送方和接收方，以及支付金额。</a:t>
            </a:r>
            <a:endParaRPr lang="zh-CN" altLang="en-US" dirty="0">
              <a:latin typeface="+mn-ea"/>
              <a:cs typeface="Times New Roman" panose="02020603050405020304" pitchFamily="18" charset="0"/>
            </a:endParaRPr>
          </a:p>
        </p:txBody>
      </p:sp>
      <p:sp>
        <p:nvSpPr>
          <p:cNvPr id="3" name="文本框 2">
            <a:extLst>
              <a:ext uri="{FF2B5EF4-FFF2-40B4-BE49-F238E27FC236}">
                <a16:creationId xmlns:a16="http://schemas.microsoft.com/office/drawing/2014/main" id="{A12F9681-5B85-D440-B306-B85F150B0266}"/>
              </a:ext>
            </a:extLst>
          </p:cNvPr>
          <p:cNvSpPr txBox="1"/>
          <p:nvPr/>
        </p:nvSpPr>
        <p:spPr>
          <a:xfrm>
            <a:off x="541867" y="4018844"/>
            <a:ext cx="1338828" cy="369332"/>
          </a:xfrm>
          <a:prstGeom prst="rect">
            <a:avLst/>
          </a:prstGeom>
          <a:noFill/>
        </p:spPr>
        <p:txBody>
          <a:bodyPr wrap="none" rtlCol="0">
            <a:spAutoFit/>
          </a:bodyPr>
          <a:lstStyle/>
          <a:p>
            <a:r>
              <a:rPr kumimoji="1" lang="zh-CN" altLang="en-US" b="1" dirty="0">
                <a:solidFill>
                  <a:srgbClr val="7030A0"/>
                </a:solidFill>
              </a:rPr>
              <a:t>交易撤回？</a:t>
            </a:r>
          </a:p>
        </p:txBody>
      </p:sp>
    </p:spTree>
    <p:extLst>
      <p:ext uri="{BB962C8B-B14F-4D97-AF65-F5344CB8AC3E}">
        <p14:creationId xmlns:p14="http://schemas.microsoft.com/office/powerpoint/2010/main" val="2329770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 altLang="zh-CN" sz="2900" b="1" dirty="0"/>
              <a:t>Comparison</a:t>
            </a:r>
          </a:p>
        </p:txBody>
      </p:sp>
      <p:pic>
        <p:nvPicPr>
          <p:cNvPr id="2" name="图片 1">
            <a:extLst>
              <a:ext uri="{FF2B5EF4-FFF2-40B4-BE49-F238E27FC236}">
                <a16:creationId xmlns:a16="http://schemas.microsoft.com/office/drawing/2014/main" id="{306E2C02-5A96-9B19-A5FD-4E3123B66D3B}"/>
              </a:ext>
            </a:extLst>
          </p:cNvPr>
          <p:cNvPicPr>
            <a:picLocks noChangeAspect="1"/>
          </p:cNvPicPr>
          <p:nvPr/>
        </p:nvPicPr>
        <p:blipFill>
          <a:blip r:embed="rId2"/>
          <a:stretch>
            <a:fillRect/>
          </a:stretch>
        </p:blipFill>
        <p:spPr>
          <a:xfrm>
            <a:off x="602007" y="2936801"/>
            <a:ext cx="10987983" cy="2737490"/>
          </a:xfrm>
          <a:prstGeom prst="rect">
            <a:avLst/>
          </a:prstGeom>
        </p:spPr>
      </p:pic>
      <p:sp>
        <p:nvSpPr>
          <p:cNvPr id="8" name="文本框 7">
            <a:extLst>
              <a:ext uri="{FF2B5EF4-FFF2-40B4-BE49-F238E27FC236}">
                <a16:creationId xmlns:a16="http://schemas.microsoft.com/office/drawing/2014/main" id="{C6788251-BF5D-85A5-613B-10B658343255}"/>
              </a:ext>
            </a:extLst>
          </p:cNvPr>
          <p:cNvSpPr txBox="1"/>
          <p:nvPr/>
        </p:nvSpPr>
        <p:spPr>
          <a:xfrm>
            <a:off x="1359810" y="1495070"/>
            <a:ext cx="1737987" cy="461665"/>
          </a:xfrm>
          <a:prstGeom prst="rect">
            <a:avLst/>
          </a:prstGeom>
          <a:noFill/>
        </p:spPr>
        <p:txBody>
          <a:bodyPr wrap="square">
            <a:spAutoFit/>
          </a:bodyPr>
          <a:lstStyle/>
          <a:p>
            <a:r>
              <a:rPr lang="en" altLang="zh-CN" sz="2400" b="1" dirty="0">
                <a:solidFill>
                  <a:srgbClr val="FF0000"/>
                </a:solidFill>
                <a:latin typeface="Helvetica" pitchFamily="2" charset="0"/>
              </a:rPr>
              <a:t>M</a:t>
            </a:r>
            <a:r>
              <a:rPr lang="en" altLang="zh-CN" sz="2400" b="1" i="0" u="none" strike="noStrike" dirty="0">
                <a:solidFill>
                  <a:srgbClr val="FF0000"/>
                </a:solidFill>
                <a:effectLst/>
                <a:latin typeface="Helvetica" pitchFamily="2" charset="0"/>
              </a:rPr>
              <a:t>otivation</a:t>
            </a:r>
            <a:endParaRPr lang="zh-CN" altLang="en-US" sz="2400" b="1" dirty="0">
              <a:solidFill>
                <a:srgbClr val="FF0000"/>
              </a:solidFill>
            </a:endParaRPr>
          </a:p>
        </p:txBody>
      </p:sp>
      <p:pic>
        <p:nvPicPr>
          <p:cNvPr id="10" name="图片 9">
            <a:extLst>
              <a:ext uri="{FF2B5EF4-FFF2-40B4-BE49-F238E27FC236}">
                <a16:creationId xmlns:a16="http://schemas.microsoft.com/office/drawing/2014/main" id="{182BCDC4-4074-335B-CBDC-1ED48F3BC427}"/>
              </a:ext>
            </a:extLst>
          </p:cNvPr>
          <p:cNvPicPr>
            <a:picLocks noChangeAspect="1"/>
          </p:cNvPicPr>
          <p:nvPr/>
        </p:nvPicPr>
        <p:blipFill>
          <a:blip r:embed="rId3"/>
          <a:stretch>
            <a:fillRect/>
          </a:stretch>
        </p:blipFill>
        <p:spPr>
          <a:xfrm>
            <a:off x="3097797" y="1176499"/>
            <a:ext cx="6299200" cy="1117600"/>
          </a:xfrm>
          <a:prstGeom prst="rect">
            <a:avLst/>
          </a:prstGeom>
        </p:spPr>
      </p:pic>
      <p:sp>
        <p:nvSpPr>
          <p:cNvPr id="3" name="文本框 2">
            <a:extLst>
              <a:ext uri="{FF2B5EF4-FFF2-40B4-BE49-F238E27FC236}">
                <a16:creationId xmlns:a16="http://schemas.microsoft.com/office/drawing/2014/main" id="{570D294C-A95C-29C9-0C23-31FA29DC335F}"/>
              </a:ext>
            </a:extLst>
          </p:cNvPr>
          <p:cNvSpPr txBox="1"/>
          <p:nvPr/>
        </p:nvSpPr>
        <p:spPr>
          <a:xfrm>
            <a:off x="7629199" y="533797"/>
            <a:ext cx="3693640" cy="369332"/>
          </a:xfrm>
          <a:prstGeom prst="rect">
            <a:avLst/>
          </a:prstGeom>
          <a:noFill/>
        </p:spPr>
        <p:txBody>
          <a:bodyPr wrap="none" rtlCol="0">
            <a:spAutoFit/>
          </a:bodyPr>
          <a:lstStyle/>
          <a:p>
            <a:r>
              <a:rPr kumimoji="1" lang="zh-CN" altLang="en-US" b="1" dirty="0">
                <a:solidFill>
                  <a:srgbClr val="7030A0"/>
                </a:solidFill>
              </a:rPr>
              <a:t>不加</a:t>
            </a:r>
            <a:r>
              <a:rPr kumimoji="1" lang="en-US" altLang="zh-CN" b="1" dirty="0">
                <a:solidFill>
                  <a:srgbClr val="7030A0"/>
                </a:solidFill>
              </a:rPr>
              <a:t>ZK</a:t>
            </a:r>
            <a:r>
              <a:rPr kumimoji="1" lang="zh-CN" altLang="en-US" b="1" dirty="0">
                <a:solidFill>
                  <a:srgbClr val="7030A0"/>
                </a:solidFill>
              </a:rPr>
              <a:t>加其他组件达到双向通道？</a:t>
            </a:r>
          </a:p>
        </p:txBody>
      </p:sp>
    </p:spTree>
    <p:extLst>
      <p:ext uri="{BB962C8B-B14F-4D97-AF65-F5344CB8AC3E}">
        <p14:creationId xmlns:p14="http://schemas.microsoft.com/office/powerpoint/2010/main" val="120356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 altLang="zh-CN" sz="2900" b="1" dirty="0"/>
              <a:t>Puzzle-promising and Puzzle-solving paradigm</a:t>
            </a:r>
          </a:p>
        </p:txBody>
      </p:sp>
      <p:pic>
        <p:nvPicPr>
          <p:cNvPr id="3" name="图片 2">
            <a:extLst>
              <a:ext uri="{FF2B5EF4-FFF2-40B4-BE49-F238E27FC236}">
                <a16:creationId xmlns:a16="http://schemas.microsoft.com/office/drawing/2014/main" id="{A4FAEB9F-ECE6-36FC-382D-7E87C9352EDA}"/>
              </a:ext>
            </a:extLst>
          </p:cNvPr>
          <p:cNvPicPr>
            <a:picLocks noChangeAspect="1"/>
          </p:cNvPicPr>
          <p:nvPr/>
        </p:nvPicPr>
        <p:blipFill>
          <a:blip r:embed="rId2"/>
          <a:stretch>
            <a:fillRect/>
          </a:stretch>
        </p:blipFill>
        <p:spPr>
          <a:xfrm>
            <a:off x="2164419" y="1402288"/>
            <a:ext cx="7863162" cy="4504526"/>
          </a:xfrm>
          <a:prstGeom prst="rect">
            <a:avLst/>
          </a:prstGeom>
          <a:ln w="12700">
            <a:noFill/>
          </a:ln>
        </p:spPr>
      </p:pic>
      <p:sp>
        <p:nvSpPr>
          <p:cNvPr id="2" name="文本框 1">
            <a:extLst>
              <a:ext uri="{FF2B5EF4-FFF2-40B4-BE49-F238E27FC236}">
                <a16:creationId xmlns:a16="http://schemas.microsoft.com/office/drawing/2014/main" id="{C2E74449-5C2E-0432-D185-F482B472E3BF}"/>
              </a:ext>
            </a:extLst>
          </p:cNvPr>
          <p:cNvSpPr txBox="1"/>
          <p:nvPr/>
        </p:nvSpPr>
        <p:spPr>
          <a:xfrm>
            <a:off x="270933" y="1032956"/>
            <a:ext cx="4628190" cy="369332"/>
          </a:xfrm>
          <a:prstGeom prst="rect">
            <a:avLst/>
          </a:prstGeom>
          <a:noFill/>
        </p:spPr>
        <p:txBody>
          <a:bodyPr wrap="none" rtlCol="0">
            <a:spAutoFit/>
          </a:bodyPr>
          <a:lstStyle/>
          <a:p>
            <a:r>
              <a:rPr kumimoji="1" lang="zh-CN" altLang="en-US" b="1" dirty="0">
                <a:solidFill>
                  <a:srgbClr val="7030A0"/>
                </a:solidFill>
              </a:rPr>
              <a:t>金额的</a:t>
            </a:r>
            <a:r>
              <a:rPr kumimoji="1" lang="en-US" altLang="zh-CN" b="1" dirty="0">
                <a:solidFill>
                  <a:srgbClr val="7030A0"/>
                </a:solidFill>
              </a:rPr>
              <a:t>&gt;0</a:t>
            </a:r>
            <a:r>
              <a:rPr kumimoji="1" lang="zh-CN" altLang="en-US" b="1" dirty="0">
                <a:solidFill>
                  <a:srgbClr val="7030A0"/>
                </a:solidFill>
              </a:rPr>
              <a:t>范围证明？编码方式？</a:t>
            </a:r>
            <a:r>
              <a:rPr kumimoji="1" lang="zh-CN" altLang="en-US" b="1">
                <a:solidFill>
                  <a:srgbClr val="7030A0"/>
                </a:solidFill>
              </a:rPr>
              <a:t>同态方式</a:t>
            </a:r>
            <a:r>
              <a:rPr kumimoji="1" lang="zh-CN" altLang="en-US" b="1" dirty="0">
                <a:solidFill>
                  <a:srgbClr val="7030A0"/>
                </a:solidFill>
              </a:rPr>
              <a:t>？</a:t>
            </a:r>
            <a:endParaRPr kumimoji="1" lang="en-US" altLang="zh-CN" b="1" dirty="0">
              <a:solidFill>
                <a:srgbClr val="7030A0"/>
              </a:solidFill>
            </a:endParaRPr>
          </a:p>
        </p:txBody>
      </p:sp>
    </p:spTree>
    <p:extLst>
      <p:ext uri="{BB962C8B-B14F-4D97-AF65-F5344CB8AC3E}">
        <p14:creationId xmlns:p14="http://schemas.microsoft.com/office/powerpoint/2010/main" val="3848117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 altLang="zh-CN" sz="2900" b="1" dirty="0"/>
              <a:t>Puzzle-promising and Puzzle-solving paradigm</a:t>
            </a:r>
          </a:p>
        </p:txBody>
      </p:sp>
      <p:pic>
        <p:nvPicPr>
          <p:cNvPr id="2" name="图片 1">
            <a:extLst>
              <a:ext uri="{FF2B5EF4-FFF2-40B4-BE49-F238E27FC236}">
                <a16:creationId xmlns:a16="http://schemas.microsoft.com/office/drawing/2014/main" id="{D95D7858-80AC-08D7-3C38-B8C554064174}"/>
              </a:ext>
            </a:extLst>
          </p:cNvPr>
          <p:cNvPicPr>
            <a:picLocks noChangeAspect="1"/>
          </p:cNvPicPr>
          <p:nvPr/>
        </p:nvPicPr>
        <p:blipFill>
          <a:blip r:embed="rId2"/>
          <a:stretch>
            <a:fillRect/>
          </a:stretch>
        </p:blipFill>
        <p:spPr>
          <a:xfrm>
            <a:off x="1470242" y="2357107"/>
            <a:ext cx="9251516" cy="2647446"/>
          </a:xfrm>
          <a:prstGeom prst="rect">
            <a:avLst/>
          </a:prstGeom>
        </p:spPr>
      </p:pic>
    </p:spTree>
    <p:extLst>
      <p:ext uri="{BB962C8B-B14F-4D97-AF65-F5344CB8AC3E}">
        <p14:creationId xmlns:p14="http://schemas.microsoft.com/office/powerpoint/2010/main" val="3575725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 altLang="zh-CN" sz="2900" b="1" dirty="0"/>
              <a:t>Replace</a:t>
            </a:r>
            <a:r>
              <a:rPr lang="zh-CN" altLang="en-US" sz="2900" b="1" dirty="0"/>
              <a:t> </a:t>
            </a:r>
            <a:r>
              <a:rPr lang="en" altLang="zh-CN" sz="2900" b="1" dirty="0"/>
              <a:t>Puzzle-promising and Puzzle-solving paradigm</a:t>
            </a:r>
          </a:p>
        </p:txBody>
      </p:sp>
      <p:pic>
        <p:nvPicPr>
          <p:cNvPr id="2" name="图片 1">
            <a:extLst>
              <a:ext uri="{FF2B5EF4-FFF2-40B4-BE49-F238E27FC236}">
                <a16:creationId xmlns:a16="http://schemas.microsoft.com/office/drawing/2014/main" id="{1D6211B4-2664-C259-4E25-CCA212478B70}"/>
              </a:ext>
            </a:extLst>
          </p:cNvPr>
          <p:cNvPicPr>
            <a:picLocks noChangeAspect="1"/>
          </p:cNvPicPr>
          <p:nvPr/>
        </p:nvPicPr>
        <p:blipFill>
          <a:blip r:embed="rId2"/>
          <a:stretch>
            <a:fillRect/>
          </a:stretch>
        </p:blipFill>
        <p:spPr>
          <a:xfrm>
            <a:off x="1661840" y="1967211"/>
            <a:ext cx="8868319" cy="3907496"/>
          </a:xfrm>
          <a:prstGeom prst="rect">
            <a:avLst/>
          </a:prstGeom>
        </p:spPr>
      </p:pic>
    </p:spTree>
    <p:extLst>
      <p:ext uri="{BB962C8B-B14F-4D97-AF65-F5344CB8AC3E}">
        <p14:creationId xmlns:p14="http://schemas.microsoft.com/office/powerpoint/2010/main" val="186601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US" altLang="zh-CN" sz="2900" b="1" dirty="0"/>
              <a:t>Randomizable Signatures on Randomizable Commitments</a:t>
            </a:r>
            <a:endParaRPr lang="en" altLang="zh-CN" sz="2900" b="1" dirty="0"/>
          </a:p>
        </p:txBody>
      </p:sp>
      <p:pic>
        <p:nvPicPr>
          <p:cNvPr id="2" name="图片 1">
            <a:extLst>
              <a:ext uri="{FF2B5EF4-FFF2-40B4-BE49-F238E27FC236}">
                <a16:creationId xmlns:a16="http://schemas.microsoft.com/office/drawing/2014/main" id="{ECE23064-7547-1CF4-87EC-C3F911AAAD75}"/>
              </a:ext>
            </a:extLst>
          </p:cNvPr>
          <p:cNvPicPr>
            <a:picLocks noChangeAspect="1"/>
          </p:cNvPicPr>
          <p:nvPr/>
        </p:nvPicPr>
        <p:blipFill>
          <a:blip r:embed="rId2"/>
          <a:stretch>
            <a:fillRect/>
          </a:stretch>
        </p:blipFill>
        <p:spPr>
          <a:xfrm>
            <a:off x="555506" y="1354268"/>
            <a:ext cx="11080987" cy="5076696"/>
          </a:xfrm>
          <a:prstGeom prst="rect">
            <a:avLst/>
          </a:prstGeom>
        </p:spPr>
      </p:pic>
      <p:sp>
        <p:nvSpPr>
          <p:cNvPr id="3" name="文本框 2">
            <a:extLst>
              <a:ext uri="{FF2B5EF4-FFF2-40B4-BE49-F238E27FC236}">
                <a16:creationId xmlns:a16="http://schemas.microsoft.com/office/drawing/2014/main" id="{EB27A2C8-B76E-73CD-6161-64646F766B7F}"/>
              </a:ext>
            </a:extLst>
          </p:cNvPr>
          <p:cNvSpPr txBox="1"/>
          <p:nvPr/>
        </p:nvSpPr>
        <p:spPr>
          <a:xfrm>
            <a:off x="555506" y="515007"/>
            <a:ext cx="2226892" cy="461665"/>
          </a:xfrm>
          <a:prstGeom prst="rect">
            <a:avLst/>
          </a:prstGeom>
          <a:noFill/>
        </p:spPr>
        <p:txBody>
          <a:bodyPr wrap="none" rtlCol="0">
            <a:spAutoFit/>
          </a:bodyPr>
          <a:lstStyle/>
          <a:p>
            <a:r>
              <a:rPr kumimoji="1" lang="en-US" altLang="zh-CN" sz="2400" b="1" dirty="0">
                <a:solidFill>
                  <a:srgbClr val="FF0000"/>
                </a:solidFill>
                <a:latin typeface="+mn-ea"/>
              </a:rPr>
              <a:t>Old</a:t>
            </a:r>
            <a:r>
              <a:rPr kumimoji="1" lang="zh-CN" altLang="en-US" sz="2400" b="1" dirty="0">
                <a:solidFill>
                  <a:srgbClr val="FF0000"/>
                </a:solidFill>
                <a:latin typeface="+mn-ea"/>
              </a:rPr>
              <a:t> </a:t>
            </a:r>
            <a:r>
              <a:rPr kumimoji="1" lang="en-US" altLang="zh-CN" sz="2400" b="1" dirty="0">
                <a:solidFill>
                  <a:srgbClr val="FF0000"/>
                </a:solidFill>
                <a:latin typeface="+mn-ea"/>
              </a:rPr>
              <a:t>Definition</a:t>
            </a:r>
            <a:endParaRPr kumimoji="1" lang="zh-CN" altLang="en-US" sz="2400" b="1" dirty="0">
              <a:solidFill>
                <a:srgbClr val="FF0000"/>
              </a:solidFill>
              <a:latin typeface="+mn-ea"/>
            </a:endParaRPr>
          </a:p>
        </p:txBody>
      </p:sp>
    </p:spTree>
    <p:extLst>
      <p:ext uri="{BB962C8B-B14F-4D97-AF65-F5344CB8AC3E}">
        <p14:creationId xmlns:p14="http://schemas.microsoft.com/office/powerpoint/2010/main" val="27425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US" altLang="zh-CN" sz="2900" b="1" dirty="0"/>
              <a:t>Randomizable Signatures on Randomizable Commitments</a:t>
            </a:r>
            <a:endParaRPr lang="en" altLang="zh-CN" sz="2900" b="1" dirty="0"/>
          </a:p>
        </p:txBody>
      </p:sp>
      <p:sp>
        <p:nvSpPr>
          <p:cNvPr id="3" name="文本框 2">
            <a:extLst>
              <a:ext uri="{FF2B5EF4-FFF2-40B4-BE49-F238E27FC236}">
                <a16:creationId xmlns:a16="http://schemas.microsoft.com/office/drawing/2014/main" id="{EB27A2C8-B76E-73CD-6161-64646F766B7F}"/>
              </a:ext>
            </a:extLst>
          </p:cNvPr>
          <p:cNvSpPr txBox="1"/>
          <p:nvPr/>
        </p:nvSpPr>
        <p:spPr>
          <a:xfrm>
            <a:off x="555506" y="515007"/>
            <a:ext cx="2286203" cy="461665"/>
          </a:xfrm>
          <a:prstGeom prst="rect">
            <a:avLst/>
          </a:prstGeom>
          <a:noFill/>
        </p:spPr>
        <p:txBody>
          <a:bodyPr wrap="none" rtlCol="0">
            <a:spAutoFit/>
          </a:bodyPr>
          <a:lstStyle/>
          <a:p>
            <a:r>
              <a:rPr kumimoji="1" lang="en-US" altLang="zh-CN" sz="2400" b="1" dirty="0">
                <a:solidFill>
                  <a:srgbClr val="FF0000"/>
                </a:solidFill>
                <a:latin typeface="+mn-ea"/>
              </a:rPr>
              <a:t>New</a:t>
            </a:r>
            <a:r>
              <a:rPr kumimoji="1" lang="zh-CN" altLang="en-US" sz="2400" b="1" dirty="0">
                <a:solidFill>
                  <a:srgbClr val="FF0000"/>
                </a:solidFill>
                <a:latin typeface="+mn-ea"/>
              </a:rPr>
              <a:t> </a:t>
            </a:r>
            <a:r>
              <a:rPr kumimoji="1" lang="en-US" altLang="zh-CN" sz="2400" b="1" dirty="0">
                <a:solidFill>
                  <a:srgbClr val="FF0000"/>
                </a:solidFill>
                <a:latin typeface="+mn-ea"/>
              </a:rPr>
              <a:t>Definition</a:t>
            </a:r>
            <a:endParaRPr kumimoji="1" lang="zh-CN" altLang="en-US" sz="2400" b="1" dirty="0">
              <a:solidFill>
                <a:srgbClr val="FF0000"/>
              </a:solidFill>
              <a:latin typeface="+mn-ea"/>
            </a:endParaRPr>
          </a:p>
        </p:txBody>
      </p:sp>
      <p:pic>
        <p:nvPicPr>
          <p:cNvPr id="7" name="图片 6">
            <a:extLst>
              <a:ext uri="{FF2B5EF4-FFF2-40B4-BE49-F238E27FC236}">
                <a16:creationId xmlns:a16="http://schemas.microsoft.com/office/drawing/2014/main" id="{E5BFBB0F-93E3-D36D-1DC0-7421A5D72A8D}"/>
              </a:ext>
            </a:extLst>
          </p:cNvPr>
          <p:cNvPicPr>
            <a:picLocks noChangeAspect="1"/>
          </p:cNvPicPr>
          <p:nvPr/>
        </p:nvPicPr>
        <p:blipFill>
          <a:blip r:embed="rId2"/>
          <a:stretch>
            <a:fillRect/>
          </a:stretch>
        </p:blipFill>
        <p:spPr>
          <a:xfrm>
            <a:off x="1836381" y="2010343"/>
            <a:ext cx="8519238" cy="3714052"/>
          </a:xfrm>
          <a:prstGeom prst="rect">
            <a:avLst/>
          </a:prstGeom>
        </p:spPr>
      </p:pic>
    </p:spTree>
    <p:extLst>
      <p:ext uri="{BB962C8B-B14F-4D97-AF65-F5344CB8AC3E}">
        <p14:creationId xmlns:p14="http://schemas.microsoft.com/office/powerpoint/2010/main" val="2057766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97145A-8116-AC44-8DA3-D9D4461F0491}"/>
              </a:ext>
            </a:extLst>
          </p:cNvPr>
          <p:cNvSpPr>
            <a:spLocks noGrp="1"/>
          </p:cNvSpPr>
          <p:nvPr>
            <p:ph type="ctrTitle"/>
          </p:nvPr>
        </p:nvSpPr>
        <p:spPr>
          <a:xfrm>
            <a:off x="0" y="-1"/>
            <a:ext cx="12191999" cy="515008"/>
          </a:xfrm>
        </p:spPr>
        <p:txBody>
          <a:bodyPr>
            <a:noAutofit/>
          </a:bodyPr>
          <a:lstStyle/>
          <a:p>
            <a:pPr algn="l"/>
            <a:r>
              <a:rPr lang="en-US" altLang="zh-CN" sz="2900" b="1" dirty="0"/>
              <a:t>Randomizable Signatures on Randomizable Commitments</a:t>
            </a:r>
            <a:endParaRPr lang="en" altLang="zh-CN" sz="2900" b="1" dirty="0"/>
          </a:p>
        </p:txBody>
      </p:sp>
      <p:sp>
        <p:nvSpPr>
          <p:cNvPr id="3" name="文本框 2">
            <a:extLst>
              <a:ext uri="{FF2B5EF4-FFF2-40B4-BE49-F238E27FC236}">
                <a16:creationId xmlns:a16="http://schemas.microsoft.com/office/drawing/2014/main" id="{EB27A2C8-B76E-73CD-6161-64646F766B7F}"/>
              </a:ext>
            </a:extLst>
          </p:cNvPr>
          <p:cNvSpPr txBox="1"/>
          <p:nvPr/>
        </p:nvSpPr>
        <p:spPr>
          <a:xfrm>
            <a:off x="555506" y="515007"/>
            <a:ext cx="2286203" cy="461665"/>
          </a:xfrm>
          <a:prstGeom prst="rect">
            <a:avLst/>
          </a:prstGeom>
          <a:noFill/>
        </p:spPr>
        <p:txBody>
          <a:bodyPr wrap="none" rtlCol="0">
            <a:spAutoFit/>
          </a:bodyPr>
          <a:lstStyle/>
          <a:p>
            <a:r>
              <a:rPr kumimoji="1" lang="en-US" altLang="zh-CN" sz="2400" b="1" dirty="0">
                <a:solidFill>
                  <a:srgbClr val="FF0000"/>
                </a:solidFill>
                <a:latin typeface="+mn-ea"/>
              </a:rPr>
              <a:t>New</a:t>
            </a:r>
            <a:r>
              <a:rPr kumimoji="1" lang="zh-CN" altLang="en-US" sz="2400" b="1" dirty="0">
                <a:solidFill>
                  <a:srgbClr val="FF0000"/>
                </a:solidFill>
                <a:latin typeface="+mn-ea"/>
              </a:rPr>
              <a:t> </a:t>
            </a:r>
            <a:r>
              <a:rPr kumimoji="1" lang="en-US" altLang="zh-CN" sz="2400" b="1" dirty="0">
                <a:solidFill>
                  <a:srgbClr val="FF0000"/>
                </a:solidFill>
                <a:latin typeface="+mn-ea"/>
              </a:rPr>
              <a:t>Definition</a:t>
            </a:r>
            <a:endParaRPr kumimoji="1" lang="zh-CN" altLang="en-US" sz="2400" b="1" dirty="0">
              <a:solidFill>
                <a:srgbClr val="FF0000"/>
              </a:solidFill>
              <a:latin typeface="+mn-ea"/>
            </a:endParaRPr>
          </a:p>
        </p:txBody>
      </p:sp>
      <p:pic>
        <p:nvPicPr>
          <p:cNvPr id="4" name="图片 3">
            <a:extLst>
              <a:ext uri="{FF2B5EF4-FFF2-40B4-BE49-F238E27FC236}">
                <a16:creationId xmlns:a16="http://schemas.microsoft.com/office/drawing/2014/main" id="{AAEDFCF6-1680-5B85-15BE-28585FB89F05}"/>
              </a:ext>
            </a:extLst>
          </p:cNvPr>
          <p:cNvPicPr>
            <a:picLocks noChangeAspect="1"/>
          </p:cNvPicPr>
          <p:nvPr/>
        </p:nvPicPr>
        <p:blipFill>
          <a:blip r:embed="rId2"/>
          <a:stretch>
            <a:fillRect/>
          </a:stretch>
        </p:blipFill>
        <p:spPr>
          <a:xfrm>
            <a:off x="555506" y="1030015"/>
            <a:ext cx="5639904" cy="5653332"/>
          </a:xfrm>
          <a:prstGeom prst="rect">
            <a:avLst/>
          </a:prstGeom>
        </p:spPr>
      </p:pic>
      <p:pic>
        <p:nvPicPr>
          <p:cNvPr id="6" name="图片 5">
            <a:extLst>
              <a:ext uri="{FF2B5EF4-FFF2-40B4-BE49-F238E27FC236}">
                <a16:creationId xmlns:a16="http://schemas.microsoft.com/office/drawing/2014/main" id="{CC5FD065-0059-01A2-A2C2-8C60CDBC002B}"/>
              </a:ext>
            </a:extLst>
          </p:cNvPr>
          <p:cNvPicPr>
            <a:picLocks noChangeAspect="1"/>
          </p:cNvPicPr>
          <p:nvPr/>
        </p:nvPicPr>
        <p:blipFill>
          <a:blip r:embed="rId3"/>
          <a:stretch>
            <a:fillRect/>
          </a:stretch>
        </p:blipFill>
        <p:spPr>
          <a:xfrm>
            <a:off x="6380883" y="1030015"/>
            <a:ext cx="5506316" cy="3879753"/>
          </a:xfrm>
          <a:prstGeom prst="rect">
            <a:avLst/>
          </a:prstGeom>
        </p:spPr>
      </p:pic>
    </p:spTree>
    <p:extLst>
      <p:ext uri="{BB962C8B-B14F-4D97-AF65-F5344CB8AC3E}">
        <p14:creationId xmlns:p14="http://schemas.microsoft.com/office/powerpoint/2010/main" val="17823087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35441</TotalTime>
  <Words>244</Words>
  <Application>Microsoft Macintosh PowerPoint</Application>
  <PresentationFormat>宽屏</PresentationFormat>
  <Paragraphs>35</Paragraphs>
  <Slides>18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SimSun</vt:lpstr>
      <vt:lpstr>等线</vt:lpstr>
      <vt:lpstr>等线 Light</vt:lpstr>
      <vt:lpstr>Arial</vt:lpstr>
      <vt:lpstr>Helvetica</vt:lpstr>
      <vt:lpstr>Times</vt:lpstr>
      <vt:lpstr>Office 主题​​</vt:lpstr>
      <vt:lpstr>Accio: Variable-Amount, Optimized-Unlinkable and NIZK-Free Off-Chain Payments via Hubs    葛钟慧，顾家源，王晨珂，龙宇，徐贤，谷大武  </vt:lpstr>
      <vt:lpstr>Payment Channel Hub </vt:lpstr>
      <vt:lpstr>Comparison</vt:lpstr>
      <vt:lpstr>Puzzle-promising and Puzzle-solving paradigm</vt:lpstr>
      <vt:lpstr>Puzzle-promising and Puzzle-solving paradigm</vt:lpstr>
      <vt:lpstr>Replace Puzzle-promising and Puzzle-solving paradigm</vt:lpstr>
      <vt:lpstr>Randomizable Signatures on Randomizable Commitments</vt:lpstr>
      <vt:lpstr>Randomizable Signatures on Randomizable Commitments</vt:lpstr>
      <vt:lpstr>Randomizable Signatures on Randomizable Commitments</vt:lpstr>
      <vt:lpstr>Randomizable Signatures on Randomizable Commitments</vt:lpstr>
      <vt:lpstr>Randomizable Signatures on Randomizable Commitments</vt:lpstr>
      <vt:lpstr>Randomizable Signatures on Randomizable Commitments</vt:lpstr>
      <vt:lpstr>Randomizable Signatures on Randomizable Commitments</vt:lpstr>
      <vt:lpstr>Randomizable Signatures on Randomizable Commitments</vt:lpstr>
      <vt:lpstr>Applying RSUC to Accio</vt:lpstr>
      <vt:lpstr>Applying RSUC to Accio</vt:lpstr>
      <vt:lpstr>Off-chain Cost Evaluation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Blockchain-based vaccine passport system</dc:title>
  <dc:creator>Yangzhou Cao</dc:creator>
  <cp:lastModifiedBy>Microsoft Office User</cp:lastModifiedBy>
  <cp:revision>388</cp:revision>
  <dcterms:created xsi:type="dcterms:W3CDTF">2021-06-20T06:47:49Z</dcterms:created>
  <dcterms:modified xsi:type="dcterms:W3CDTF">2024-12-06T01:58:53Z</dcterms:modified>
</cp:coreProperties>
</file>